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64" r:id="rId2"/>
    <p:sldId id="256" r:id="rId3"/>
    <p:sldId id="263" r:id="rId4"/>
    <p:sldId id="262" r:id="rId5"/>
    <p:sldId id="259" r:id="rId6"/>
    <p:sldId id="260" r:id="rId7"/>
    <p:sldId id="257"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9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704" autoAdjust="0"/>
  </p:normalViewPr>
  <p:slideViewPr>
    <p:cSldViewPr snapToGrid="0">
      <p:cViewPr varScale="1">
        <p:scale>
          <a:sx n="61" d="100"/>
          <a:sy n="61" d="100"/>
        </p:scale>
        <p:origin x="773"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US" altLang="zh-CN" b="1" i="0" baseline="0" dirty="0" smtClean="0"/>
              <a:t>AI diagnosis</a:t>
            </a:r>
            <a:endParaRPr lang="en-US" altLang="zh-CN" b="1" i="0" baseline="0" dirty="0"/>
          </a:p>
        </c:rich>
      </c:tx>
      <c:layout/>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9.4031357605279087E-2"/>
          <c:y val="0.16203962447248951"/>
          <c:w val="0.75631902284698937"/>
          <c:h val="0.5688766126717586"/>
        </c:manualLayout>
      </c:layout>
      <c:doughnutChart>
        <c:varyColors val="1"/>
        <c:ser>
          <c:idx val="0"/>
          <c:order val="0"/>
          <c:tx>
            <c:strRef>
              <c:f>Sheet1!$B$1</c:f>
              <c:strCache>
                <c:ptCount val="1"/>
                <c:pt idx="0">
                  <c:v>diagnosis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1780-439F-B791-C3738FBADED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780-439F-B791-C3738FBADEDA}"/>
              </c:ext>
            </c:extLst>
          </c:dPt>
          <c:dLbls>
            <c:dLbl>
              <c:idx val="0"/>
              <c:layout/>
              <c:tx>
                <c:rich>
                  <a:bodyPr/>
                  <a:lstStyle/>
                  <a:p>
                    <a:r>
                      <a:rPr lang="en-US" altLang="zh-CN" dirty="0" smtClean="0"/>
                      <a:t>26%</a:t>
                    </a:r>
                    <a:endParaRPr lang="en-US" altLang="zh-CN" dirty="0"/>
                  </a:p>
                </c:rich>
              </c:tx>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1780-439F-B791-C3738FBADEDA}"/>
                </c:ext>
              </c:extLst>
            </c:dLbl>
            <c:dLbl>
              <c:idx val="1"/>
              <c:layout/>
              <c:tx>
                <c:rich>
                  <a:bodyPr/>
                  <a:lstStyle/>
                  <a:p>
                    <a:fld id="{844C3A57-D1FB-42B1-8128-C8B5B7897A0E}" type="PERCENTAGE">
                      <a:rPr lang="en-US" altLang="zh-CN" smtClean="0"/>
                      <a:pPr/>
                      <a:t>[百分比]</a:t>
                    </a:fld>
                    <a:endParaRPr lang="zh-CN" altLang="en-US"/>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1780-439F-B791-C3738FBADEDA}"/>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Sheet1!$A$2:$A$3</c:f>
              <c:strCache>
                <c:ptCount val="2"/>
                <c:pt idx="0">
                  <c:v>correct </c:v>
                </c:pt>
                <c:pt idx="1">
                  <c:v>wrong</c:v>
                </c:pt>
              </c:strCache>
            </c:strRef>
          </c:cat>
          <c:val>
            <c:numRef>
              <c:f>Sheet1!$B$2:$B$3</c:f>
              <c:numCache>
                <c:formatCode>0%</c:formatCode>
                <c:ptCount val="2"/>
                <c:pt idx="0">
                  <c:v>0.26</c:v>
                </c:pt>
                <c:pt idx="1">
                  <c:v>0.74</c:v>
                </c:pt>
              </c:numCache>
            </c:numRef>
          </c:val>
          <c:extLst>
            <c:ext xmlns:c16="http://schemas.microsoft.com/office/drawing/2014/chart" uri="{C3380CC4-5D6E-409C-BE32-E72D297353CC}">
              <c16:uniqueId val="{00000000-1780-439F-B791-C3738FBADEDA}"/>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egendEntry>
        <c:idx val="0"/>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zh-CN"/>
          </a:p>
        </c:txPr>
      </c:legendEntry>
      <c:layout>
        <c:manualLayout>
          <c:xMode val="edge"/>
          <c:yMode val="edge"/>
          <c:x val="0.22358530756285255"/>
          <c:y val="0.76310082721724593"/>
          <c:w val="0.52110953907204793"/>
          <c:h val="0.21938726323928603"/>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7548980385605115"/>
          <c:y val="0.17440503739181973"/>
          <c:w val="0.67592071633938056"/>
          <c:h val="0.59193991339084395"/>
        </c:manualLayout>
      </c:layout>
      <c:doughnutChart>
        <c:varyColors val="1"/>
        <c:ser>
          <c:idx val="0"/>
          <c:order val="0"/>
          <c:tx>
            <c:strRef>
              <c:f>Sheet1!$B$1</c:f>
              <c:strCache>
                <c:ptCount val="1"/>
                <c:pt idx="0">
                  <c:v>Confidence in AI</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1E6-4EA9-8AD2-9FAF80777C4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A1E6-4EA9-8AD2-9FAF80777C45}"/>
              </c:ext>
            </c:extLst>
          </c:dPt>
          <c:dPt>
            <c:idx val="2"/>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3-A1E6-4EA9-8AD2-9FAF80777C45}"/>
              </c:ext>
            </c:extLst>
          </c:dPt>
          <c:dPt>
            <c:idx val="3"/>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4-A1E6-4EA9-8AD2-9FAF80777C45}"/>
              </c:ext>
            </c:extLst>
          </c:dPt>
          <c:dLbls>
            <c:dLbl>
              <c:idx val="0"/>
              <c:layout/>
              <c:tx>
                <c:rich>
                  <a:bodyPr/>
                  <a:lstStyle/>
                  <a:p>
                    <a:fld id="{8418695A-25CD-4B77-A0F5-D958747E4186}" type="PERCENTAGE">
                      <a:rPr lang="en-US" altLang="zh-CN" smtClean="0"/>
                      <a:pPr/>
                      <a:t>[百分比]</a:t>
                    </a:fld>
                    <a:endParaRPr lang="zh-CN" altLang="en-US"/>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A1E6-4EA9-8AD2-9FAF80777C45}"/>
                </c:ext>
              </c:extLst>
            </c:dLbl>
            <c:dLbl>
              <c:idx val="1"/>
              <c:layout/>
              <c:tx>
                <c:rich>
                  <a:bodyPr/>
                  <a:lstStyle/>
                  <a:p>
                    <a:r>
                      <a:rPr lang="en-US" altLang="zh-CN" smtClean="0"/>
                      <a:t>26%</a:t>
                    </a:r>
                    <a:endParaRPr lang="en-US" altLang="zh-CN" dirty="0"/>
                  </a:p>
                </c:rich>
              </c:tx>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A1E6-4EA9-8AD2-9FAF80777C45}"/>
                </c:ext>
              </c:extLst>
            </c:dLbl>
            <c:dLbl>
              <c:idx val="2"/>
              <c:layout/>
              <c:tx>
                <c:rich>
                  <a:bodyPr/>
                  <a:lstStyle/>
                  <a:p>
                    <a:r>
                      <a:rPr lang="en-US" altLang="zh-CN" smtClean="0"/>
                      <a:t>11%</a:t>
                    </a:r>
                    <a:endParaRPr lang="en-US" altLang="zh-CN" dirty="0"/>
                  </a:p>
                </c:rich>
              </c:tx>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A1E6-4EA9-8AD2-9FAF80777C45}"/>
                </c:ext>
              </c:extLst>
            </c:dLbl>
            <c:dLbl>
              <c:idx val="3"/>
              <c:layout/>
              <c:tx>
                <c:rich>
                  <a:bodyPr/>
                  <a:lstStyle/>
                  <a:p>
                    <a:r>
                      <a:rPr lang="en-US" altLang="zh-CN" smtClean="0"/>
                      <a:t>22%</a:t>
                    </a:r>
                    <a:endParaRPr lang="en-US" altLang="zh-CN" dirty="0"/>
                  </a:p>
                </c:rich>
              </c:tx>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A1E6-4EA9-8AD2-9FAF80777C45}"/>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4"/>
                <c:pt idx="0">
                  <c:v>Don't know</c:v>
                </c:pt>
                <c:pt idx="1">
                  <c:v>Not trust</c:v>
                </c:pt>
                <c:pt idx="2">
                  <c:v>Trust</c:v>
                </c:pt>
                <c:pt idx="3">
                  <c:v>Others</c:v>
                </c:pt>
              </c:strCache>
            </c:strRef>
          </c:cat>
          <c:val>
            <c:numRef>
              <c:f>Sheet1!$B$2:$B$5</c:f>
              <c:numCache>
                <c:formatCode>General</c:formatCode>
                <c:ptCount val="4"/>
                <c:pt idx="0">
                  <c:v>0.41</c:v>
                </c:pt>
                <c:pt idx="1">
                  <c:v>0.26</c:v>
                </c:pt>
                <c:pt idx="2">
                  <c:v>0.11</c:v>
                </c:pt>
                <c:pt idx="3">
                  <c:v>0.22</c:v>
                </c:pt>
              </c:numCache>
            </c:numRef>
          </c:val>
          <c:extLst>
            <c:ext xmlns:c16="http://schemas.microsoft.com/office/drawing/2014/chart" uri="{C3380CC4-5D6E-409C-BE32-E72D297353CC}">
              <c16:uniqueId val="{00000000-A1E6-4EA9-8AD2-9FAF80777C45}"/>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5337465277886088"/>
          <c:y val="1.5364467551635801E-2"/>
        </c:manualLayout>
      </c:layout>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2101970676636959"/>
          <c:y val="0.12732153232383442"/>
          <c:w val="0.46475055215018851"/>
          <c:h val="0.51072074878591467"/>
        </c:manualLayout>
      </c:layout>
      <c:doughnutChart>
        <c:varyColors val="1"/>
        <c:ser>
          <c:idx val="0"/>
          <c:order val="0"/>
          <c:tx>
            <c:strRef>
              <c:f>Sheet1!$B$1</c:f>
              <c:strCache>
                <c:ptCount val="1"/>
                <c:pt idx="0">
                  <c:v>Opinions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3-F197-45A2-AC03-9892FF2DA8A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F197-45A2-AC03-9892FF2DA8A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F197-45A2-AC03-9892FF2DA8A3}"/>
              </c:ext>
            </c:extLst>
          </c:dPt>
          <c:dLbls>
            <c:dLbl>
              <c:idx val="0"/>
              <c:layout/>
              <c:tx>
                <c:rich>
                  <a:bodyPr/>
                  <a:lstStyle/>
                  <a:p>
                    <a:fld id="{3A1F1FB6-B4D4-4394-9F82-774F4F095A9E}" type="PERCENTAGE">
                      <a:rPr lang="en-US" altLang="zh-CN" smtClean="0"/>
                      <a:pPr/>
                      <a:t>[百分比]</a:t>
                    </a:fld>
                    <a:endParaRPr lang="zh-CN" altLang="en-US"/>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F197-45A2-AC03-9892FF2DA8A3}"/>
                </c:ext>
              </c:extLst>
            </c:dLbl>
            <c:dLbl>
              <c:idx val="1"/>
              <c:layout/>
              <c:tx>
                <c:rich>
                  <a:bodyPr/>
                  <a:lstStyle/>
                  <a:p>
                    <a:fld id="{4B20FD17-95FB-43A8-8E10-14BB63C03B4F}" type="PERCENTAGE">
                      <a:rPr lang="en-US" altLang="zh-CN" smtClean="0"/>
                      <a:pPr/>
                      <a:t>[百分比]</a:t>
                    </a:fld>
                    <a:endParaRPr lang="zh-CN" altLang="en-US"/>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2-F197-45A2-AC03-9892FF2DA8A3}"/>
                </c:ext>
              </c:extLst>
            </c:dLbl>
            <c:dLbl>
              <c:idx val="2"/>
              <c:layout/>
              <c:tx>
                <c:rich>
                  <a:bodyPr/>
                  <a:lstStyle/>
                  <a:p>
                    <a:fld id="{D512A6F6-A505-463B-8611-904CD50BA0D9}" type="PERCENTAGE">
                      <a:rPr lang="en-US" altLang="zh-CN" smtClean="0"/>
                      <a:pPr/>
                      <a:t>[百分比]</a:t>
                    </a:fld>
                    <a:endParaRPr lang="zh-CN" altLang="en-US"/>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F197-45A2-AC03-9892FF2DA8A3}"/>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Sheet1!$A$2:$A$4</c:f>
              <c:strCache>
                <c:ptCount val="3"/>
                <c:pt idx="0">
                  <c:v>offer a quick diagnosis</c:v>
                </c:pt>
                <c:pt idx="1">
                  <c:v>not having to take time off work to visit a doctor</c:v>
                </c:pt>
                <c:pt idx="2">
                  <c:v>others</c:v>
                </c:pt>
              </c:strCache>
            </c:strRef>
          </c:cat>
          <c:val>
            <c:numRef>
              <c:f>Sheet1!$B$2:$B$4</c:f>
              <c:numCache>
                <c:formatCode>General</c:formatCode>
                <c:ptCount val="3"/>
                <c:pt idx="0">
                  <c:v>0.21</c:v>
                </c:pt>
                <c:pt idx="1">
                  <c:v>0.21</c:v>
                </c:pt>
                <c:pt idx="2">
                  <c:v>0.57999999999999996</c:v>
                </c:pt>
              </c:numCache>
            </c:numRef>
          </c:val>
          <c:extLst>
            <c:ext xmlns:c16="http://schemas.microsoft.com/office/drawing/2014/chart" uri="{C3380CC4-5D6E-409C-BE32-E72D297353CC}">
              <c16:uniqueId val="{00000000-F197-45A2-AC03-9892FF2DA8A3}"/>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13942955092029313"/>
          <c:y val="0.66065621049313439"/>
          <c:w val="0.70948946038546012"/>
          <c:h val="0.32245205862982346"/>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3CBEF-100C-4B14-9134-EC4682140372}" type="datetimeFigureOut">
              <a:rPr lang="zh-CN" altLang="en-US" smtClean="0"/>
              <a:t>2018/8/9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AC45C-D5E7-42A3-BCC7-FA8D49A6B9C6}" type="slidenum">
              <a:rPr lang="zh-CN" altLang="en-US" smtClean="0"/>
              <a:t>‹#›</a:t>
            </a:fld>
            <a:endParaRPr lang="zh-CN" altLang="en-US"/>
          </a:p>
        </p:txBody>
      </p:sp>
    </p:spTree>
    <p:extLst>
      <p:ext uri="{BB962C8B-B14F-4D97-AF65-F5344CB8AC3E}">
        <p14:creationId xmlns:p14="http://schemas.microsoft.com/office/powerpoint/2010/main" val="2405202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opentext.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What I will talk</a:t>
            </a:r>
            <a:r>
              <a:rPr lang="en-US" altLang="zh-CN" sz="1200" kern="1200" baseline="0" dirty="0" smtClean="0">
                <a:solidFill>
                  <a:schemeClr val="tx1"/>
                </a:solidFill>
                <a:effectLst/>
                <a:latin typeface="+mn-lt"/>
                <a:ea typeface="+mn-ea"/>
                <a:cs typeface="+mn-cs"/>
              </a:rPr>
              <a:t> about may be a bigger picture: the nationwide AI. </a:t>
            </a:r>
          </a:p>
          <a:p>
            <a:r>
              <a:rPr lang="en-US" altLang="zh-CN" sz="1200" kern="1200" dirty="0" smtClean="0">
                <a:solidFill>
                  <a:schemeClr val="tx1"/>
                </a:solidFill>
                <a:effectLst/>
                <a:latin typeface="+mn-lt"/>
                <a:ea typeface="+mn-ea"/>
                <a:cs typeface="+mn-cs"/>
              </a:rPr>
              <a:t>Earlier this year, the </a:t>
            </a:r>
            <a:r>
              <a:rPr lang="en-US" altLang="zh-CN" sz="1200" b="1" kern="1200" dirty="0" smtClean="0">
                <a:solidFill>
                  <a:schemeClr val="tx1"/>
                </a:solidFill>
                <a:effectLst/>
                <a:latin typeface="+mn-lt"/>
                <a:ea typeface="+mn-ea"/>
                <a:cs typeface="+mn-cs"/>
              </a:rPr>
              <a:t>UK government </a:t>
            </a:r>
            <a:r>
              <a:rPr lang="en-US" altLang="zh-CN" sz="1200" kern="1200" dirty="0" smtClean="0">
                <a:solidFill>
                  <a:schemeClr val="tx1"/>
                </a:solidFill>
                <a:effectLst/>
                <a:latin typeface="+mn-lt"/>
                <a:ea typeface="+mn-ea"/>
                <a:cs typeface="+mn-cs"/>
              </a:rPr>
              <a:t>has announced plans to </a:t>
            </a:r>
            <a:r>
              <a:rPr lang="en-US" altLang="zh-CN" sz="1200" b="1" kern="1200" dirty="0" smtClean="0">
                <a:solidFill>
                  <a:schemeClr val="tx1"/>
                </a:solidFill>
                <a:effectLst/>
                <a:latin typeface="+mn-lt"/>
                <a:ea typeface="+mn-ea"/>
                <a:cs typeface="+mn-cs"/>
              </a:rPr>
              <a:t>invest millions of pounds </a:t>
            </a:r>
            <a:r>
              <a:rPr lang="en-US" altLang="zh-CN" sz="1200" kern="1200" dirty="0" smtClean="0">
                <a:solidFill>
                  <a:schemeClr val="tx1"/>
                </a:solidFill>
                <a:effectLst/>
                <a:latin typeface="+mn-lt"/>
                <a:ea typeface="+mn-ea"/>
                <a:cs typeface="+mn-cs"/>
              </a:rPr>
              <a:t>of government funding to develop </a:t>
            </a:r>
            <a:r>
              <a:rPr lang="en-US" altLang="zh-CN" sz="1200" b="1" kern="1200" dirty="0" smtClean="0">
                <a:solidFill>
                  <a:schemeClr val="tx1"/>
                </a:solidFill>
                <a:effectLst/>
                <a:latin typeface="+mn-lt"/>
                <a:ea typeface="+mn-ea"/>
                <a:cs typeface="+mn-cs"/>
              </a:rPr>
              <a:t>AI </a:t>
            </a:r>
            <a:r>
              <a:rPr lang="en-US" altLang="zh-CN" sz="1200" kern="1200" dirty="0" smtClean="0">
                <a:solidFill>
                  <a:schemeClr val="tx1"/>
                </a:solidFill>
                <a:effectLst/>
                <a:latin typeface="+mn-lt"/>
                <a:ea typeface="+mn-ea"/>
                <a:cs typeface="+mn-cs"/>
              </a:rPr>
              <a:t>that is able to diagnose cancer and chronic disease </a:t>
            </a:r>
            <a:r>
              <a:rPr lang="en-US" altLang="zh-CN" sz="1200" b="1" u="sng" kern="1200" dirty="0" smtClean="0">
                <a:solidFill>
                  <a:schemeClr val="tx1"/>
                </a:solidFill>
                <a:effectLst/>
                <a:latin typeface="+mn-lt"/>
                <a:ea typeface="+mn-ea"/>
                <a:cs typeface="+mn-cs"/>
              </a:rPr>
              <a:t>before</a:t>
            </a:r>
            <a:r>
              <a:rPr lang="en-US" altLang="zh-CN" sz="1200" kern="1200" dirty="0" smtClean="0">
                <a:solidFill>
                  <a:schemeClr val="tx1"/>
                </a:solidFill>
                <a:effectLst/>
                <a:latin typeface="+mn-lt"/>
                <a:ea typeface="+mn-ea"/>
                <a:cs typeface="+mn-cs"/>
              </a:rPr>
              <a:t> symptoms have developed, potentially saving </a:t>
            </a:r>
            <a:r>
              <a:rPr lang="en-US" altLang="zh-CN" sz="1200" b="1" u="sng" kern="1200" dirty="0" smtClean="0">
                <a:solidFill>
                  <a:schemeClr val="tx1"/>
                </a:solidFill>
                <a:effectLst/>
                <a:latin typeface="+mn-lt"/>
                <a:ea typeface="+mn-ea"/>
                <a:cs typeface="+mn-cs"/>
              </a:rPr>
              <a:t>20,000</a:t>
            </a:r>
            <a:r>
              <a:rPr lang="en-US" altLang="zh-CN" sz="1200" kern="1200" dirty="0" smtClean="0">
                <a:solidFill>
                  <a:schemeClr val="tx1"/>
                </a:solidFill>
                <a:effectLst/>
                <a:latin typeface="+mn-lt"/>
                <a:ea typeface="+mn-ea"/>
                <a:cs typeface="+mn-cs"/>
              </a:rPr>
              <a:t> lives each year.</a:t>
            </a:r>
            <a:endParaRPr lang="zh-CN" altLang="zh-CN" sz="1200" kern="1200" dirty="0" smtClean="0">
              <a:solidFill>
                <a:schemeClr val="tx1"/>
              </a:solidFill>
              <a:effectLst/>
              <a:latin typeface="+mn-lt"/>
              <a:ea typeface="+mn-ea"/>
              <a:cs typeface="+mn-cs"/>
            </a:endParaRPr>
          </a:p>
          <a:p>
            <a:pPr fontAlgn="base"/>
            <a:r>
              <a:rPr lang="en-US" altLang="zh-CN" sz="1200" kern="1200" dirty="0" smtClean="0">
                <a:solidFill>
                  <a:schemeClr val="tx1"/>
                </a:solidFill>
                <a:effectLst/>
                <a:latin typeface="+mn-lt"/>
                <a:ea typeface="+mn-ea"/>
                <a:cs typeface="+mn-cs"/>
              </a:rPr>
              <a:t>AI is increasingly being heralded as a technology to achieve further breakthroughs in the sector – including the potential to detect cancer.</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C8AC45C-D5E7-42A3-BCC7-FA8D49A6B9C6}" type="slidenum">
              <a:rPr lang="zh-CN" altLang="en-US" smtClean="0"/>
              <a:t>1</a:t>
            </a:fld>
            <a:endParaRPr lang="zh-CN" altLang="en-US"/>
          </a:p>
        </p:txBody>
      </p:sp>
    </p:spTree>
    <p:extLst>
      <p:ext uri="{BB962C8B-B14F-4D97-AF65-F5344CB8AC3E}">
        <p14:creationId xmlns:p14="http://schemas.microsoft.com/office/powerpoint/2010/main" val="855896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However, faced with a </a:t>
            </a:r>
            <a:r>
              <a:rPr lang="en-US" altLang="zh-CN" sz="1200" u="sng" kern="1200" dirty="0" smtClean="0">
                <a:solidFill>
                  <a:schemeClr val="tx1"/>
                </a:solidFill>
                <a:effectLst/>
                <a:latin typeface="+mn-lt"/>
                <a:ea typeface="+mn-ea"/>
                <a:cs typeface="+mn-cs"/>
              </a:rPr>
              <a:t>growing population and tight budget</a:t>
            </a:r>
            <a:r>
              <a:rPr lang="en-US" altLang="zh-CN" sz="1200" kern="1200" dirty="0" smtClean="0">
                <a:solidFill>
                  <a:schemeClr val="tx1"/>
                </a:solidFill>
                <a:effectLst/>
                <a:latin typeface="+mn-lt"/>
                <a:ea typeface="+mn-ea"/>
                <a:cs typeface="+mn-cs"/>
              </a:rPr>
              <a:t>, NHS has already started looking to AI to </a:t>
            </a:r>
            <a:r>
              <a:rPr lang="en-US" altLang="zh-CN" sz="1200" b="1" u="sng" kern="1200" dirty="0" smtClean="0">
                <a:solidFill>
                  <a:schemeClr val="tx1"/>
                </a:solidFill>
                <a:effectLst/>
                <a:latin typeface="+mn-lt"/>
                <a:ea typeface="+mn-ea"/>
                <a:cs typeface="+mn-cs"/>
              </a:rPr>
              <a:t>improve patient service and cut costs</a:t>
            </a:r>
            <a:r>
              <a:rPr lang="en-US" altLang="zh-CN" sz="1200" kern="1200" dirty="0" smtClean="0">
                <a:solidFill>
                  <a:schemeClr val="tx1"/>
                </a:solidFill>
                <a:effectLst/>
                <a:latin typeface="+mn-lt"/>
                <a:ea typeface="+mn-ea"/>
                <a:cs typeface="+mn-cs"/>
              </a:rPr>
              <a:t>. With </a:t>
            </a:r>
            <a:r>
              <a:rPr lang="en-US" altLang="zh-CN" sz="1200" b="1" u="sng" kern="1200" dirty="0" smtClean="0">
                <a:solidFill>
                  <a:schemeClr val="tx1"/>
                </a:solidFill>
                <a:effectLst/>
                <a:latin typeface="+mn-lt"/>
                <a:ea typeface="+mn-ea"/>
                <a:cs typeface="+mn-cs"/>
              </a:rPr>
              <a:t>smartphones </a:t>
            </a:r>
            <a:r>
              <a:rPr lang="en-US" altLang="zh-CN" sz="1200" kern="1200" dirty="0" smtClean="0">
                <a:solidFill>
                  <a:schemeClr val="tx1"/>
                </a:solidFill>
                <a:effectLst/>
                <a:latin typeface="+mn-lt"/>
                <a:ea typeface="+mn-ea"/>
                <a:cs typeface="+mn-cs"/>
              </a:rPr>
              <a:t>due to become </a:t>
            </a:r>
            <a:r>
              <a:rPr lang="en-US" altLang="zh-CN" sz="1200" b="1" u="sng" kern="1200" dirty="0" smtClean="0">
                <a:solidFill>
                  <a:schemeClr val="tx1"/>
                </a:solidFill>
                <a:effectLst/>
                <a:latin typeface="+mn-lt"/>
                <a:ea typeface="+mn-ea"/>
                <a:cs typeface="+mn-cs"/>
              </a:rPr>
              <a:t>the primary </a:t>
            </a:r>
            <a:r>
              <a:rPr lang="en-US" altLang="zh-CN" sz="1200" kern="1200" dirty="0" smtClean="0">
                <a:solidFill>
                  <a:schemeClr val="tx1"/>
                </a:solidFill>
                <a:effectLst/>
                <a:latin typeface="+mn-lt"/>
                <a:ea typeface="+mn-ea"/>
                <a:cs typeface="+mn-cs"/>
              </a:rPr>
              <a:t>method of accessing health services, the NHS is already investing in AI-powered apps and implementing technology which will allow NHS 111 enquiries to be handled by </a:t>
            </a:r>
            <a:r>
              <a:rPr lang="en-US" altLang="zh-CN" sz="1200" u="sng" kern="1200" dirty="0" smtClean="0">
                <a:solidFill>
                  <a:schemeClr val="tx1"/>
                </a:solidFill>
                <a:effectLst/>
                <a:latin typeface="+mn-lt"/>
                <a:ea typeface="+mn-ea"/>
                <a:cs typeface="+mn-cs"/>
              </a:rPr>
              <a:t>robots</a:t>
            </a:r>
            <a:r>
              <a:rPr lang="en-US" altLang="zh-CN" sz="1200" kern="1200" dirty="0" smtClean="0">
                <a:solidFill>
                  <a:schemeClr val="tx1"/>
                </a:solidFill>
                <a:effectLst/>
                <a:latin typeface="+mn-lt"/>
                <a:ea typeface="+mn-ea"/>
                <a:cs typeface="+mn-cs"/>
              </a:rPr>
              <a:t> within two years.</a:t>
            </a:r>
            <a:endParaRPr lang="zh-CN" altLang="zh-CN" sz="1200" kern="1200" dirty="0" smtClean="0">
              <a:solidFill>
                <a:schemeClr val="tx1"/>
              </a:solidFill>
              <a:effectLst/>
              <a:latin typeface="+mn-lt"/>
              <a:ea typeface="+mn-ea"/>
              <a:cs typeface="+mn-cs"/>
            </a:endParaRPr>
          </a:p>
          <a:p>
            <a:endParaRPr lang="en-US" altLang="zh-CN" dirty="0" smtClean="0"/>
          </a:p>
          <a:p>
            <a:r>
              <a:rPr lang="en-US" altLang="zh-CN" dirty="0" smtClean="0"/>
              <a:t>~50s</a:t>
            </a:r>
            <a:endParaRPr lang="zh-CN" altLang="en-US" dirty="0"/>
          </a:p>
        </p:txBody>
      </p:sp>
      <p:sp>
        <p:nvSpPr>
          <p:cNvPr id="4" name="灯片编号占位符 3"/>
          <p:cNvSpPr>
            <a:spLocks noGrp="1"/>
          </p:cNvSpPr>
          <p:nvPr>
            <p:ph type="sldNum" sz="quarter" idx="10"/>
          </p:nvPr>
        </p:nvSpPr>
        <p:spPr/>
        <p:txBody>
          <a:bodyPr/>
          <a:lstStyle/>
          <a:p>
            <a:fld id="{3C8AC45C-D5E7-42A3-BCC7-FA8D49A6B9C6}" type="slidenum">
              <a:rPr lang="zh-CN" altLang="en-US" smtClean="0"/>
              <a:t>2</a:t>
            </a:fld>
            <a:endParaRPr lang="zh-CN" altLang="en-US"/>
          </a:p>
        </p:txBody>
      </p:sp>
    </p:spTree>
    <p:extLst>
      <p:ext uri="{BB962C8B-B14F-4D97-AF65-F5344CB8AC3E}">
        <p14:creationId xmlns:p14="http://schemas.microsoft.com/office/powerpoint/2010/main" val="4196106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Yet recent research by </a:t>
            </a:r>
            <a:r>
              <a:rPr lang="en-US" altLang="zh-CN" sz="1200" b="1" u="none" strike="noStrike" kern="1200" dirty="0" smtClean="0">
                <a:solidFill>
                  <a:schemeClr val="tx1"/>
                </a:solidFill>
                <a:effectLst/>
                <a:latin typeface="+mn-lt"/>
                <a:ea typeface="+mn-ea"/>
                <a:cs typeface="+mn-cs"/>
                <a:hlinkClick r:id="rId3"/>
              </a:rPr>
              <a:t>OpenText</a:t>
            </a:r>
            <a:r>
              <a:rPr lang="en-US" altLang="zh-CN" sz="1200" kern="1200" dirty="0" smtClean="0">
                <a:solidFill>
                  <a:schemeClr val="tx1"/>
                </a:solidFill>
                <a:effectLst/>
                <a:latin typeface="+mn-lt"/>
                <a:ea typeface="+mn-ea"/>
                <a:cs typeface="+mn-cs"/>
              </a:rPr>
              <a:t> has revealed </a:t>
            </a:r>
            <a:r>
              <a:rPr lang="en-US" altLang="zh-CN" sz="1200" b="1" u="sng" kern="1200" dirty="0" smtClean="0">
                <a:solidFill>
                  <a:schemeClr val="tx1"/>
                </a:solidFill>
                <a:effectLst/>
                <a:latin typeface="+mn-lt"/>
                <a:ea typeface="+mn-ea"/>
                <a:cs typeface="+mn-cs"/>
              </a:rPr>
              <a:t>widespread uncertainty </a:t>
            </a:r>
            <a:r>
              <a:rPr lang="en-US" altLang="zh-CN" sz="1200" kern="1200" dirty="0" smtClean="0">
                <a:solidFill>
                  <a:schemeClr val="tx1"/>
                </a:solidFill>
                <a:effectLst/>
                <a:latin typeface="+mn-lt"/>
                <a:ea typeface="+mn-ea"/>
                <a:cs typeface="+mn-cs"/>
              </a:rPr>
              <a:t>amongst the UK population when it comes to </a:t>
            </a:r>
            <a:r>
              <a:rPr lang="en-US" altLang="zh-CN" sz="1200" b="1" u="sng" kern="1200" dirty="0" smtClean="0">
                <a:solidFill>
                  <a:schemeClr val="tx1"/>
                </a:solidFill>
                <a:effectLst/>
                <a:latin typeface="+mn-lt"/>
                <a:ea typeface="+mn-ea"/>
                <a:cs typeface="+mn-cs"/>
              </a:rPr>
              <a:t>trusting</a:t>
            </a:r>
            <a:r>
              <a:rPr lang="en-US" altLang="zh-CN" sz="1200" kern="1200" dirty="0" smtClean="0">
                <a:solidFill>
                  <a:schemeClr val="tx1"/>
                </a:solidFill>
                <a:effectLst/>
                <a:latin typeface="+mn-lt"/>
                <a:ea typeface="+mn-ea"/>
                <a:cs typeface="+mn-cs"/>
              </a:rPr>
              <a:t> their health to AI:</a:t>
            </a:r>
            <a:endParaRPr lang="zh-CN"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As the first graph depicts, although a </a:t>
            </a:r>
            <a:r>
              <a:rPr lang="en-US" altLang="zh-CN" sz="1200" b="1" i="0" kern="1200" dirty="0" smtClean="0">
                <a:solidFill>
                  <a:schemeClr val="tx1"/>
                </a:solidFill>
                <a:effectLst/>
                <a:latin typeface="+mn-lt"/>
                <a:ea typeface="+mn-ea"/>
                <a:cs typeface="+mn-cs"/>
              </a:rPr>
              <a:t>more accurate diagnosis </a:t>
            </a:r>
            <a:r>
              <a:rPr lang="en-US" altLang="zh-CN" sz="1200" b="0" i="0" kern="1200" dirty="0" smtClean="0">
                <a:solidFill>
                  <a:schemeClr val="tx1"/>
                </a:solidFill>
                <a:effectLst/>
                <a:latin typeface="+mn-lt"/>
                <a:ea typeface="+mn-ea"/>
                <a:cs typeface="+mn-cs"/>
              </a:rPr>
              <a:t>was identified as the biggest benefit of introducing AI into healthcare, yet </a:t>
            </a:r>
            <a:r>
              <a:rPr lang="en-US" altLang="zh-CN" sz="1200" b="1" i="0" u="sng" kern="1200" dirty="0" smtClean="0">
                <a:solidFill>
                  <a:schemeClr val="tx1"/>
                </a:solidFill>
                <a:effectLst/>
                <a:latin typeface="+mn-lt"/>
                <a:ea typeface="+mn-ea"/>
                <a:cs typeface="+mn-cs"/>
              </a:rPr>
              <a:t>only a quarter</a:t>
            </a:r>
            <a:r>
              <a:rPr lang="en-US" altLang="zh-CN" sz="1200" b="0" i="0" kern="1200" dirty="0" smtClean="0">
                <a:solidFill>
                  <a:schemeClr val="tx1"/>
                </a:solidFill>
                <a:effectLst/>
                <a:latin typeface="+mn-lt"/>
                <a:ea typeface="+mn-ea"/>
                <a:cs typeface="+mn-cs"/>
              </a:rPr>
              <a:t> (26%) of UK consumers believe robots would reach the correct diagnosis</a:t>
            </a:r>
          </a:p>
          <a:p>
            <a:r>
              <a:rPr lang="en-US" altLang="zh-CN" sz="1200" b="0" i="0" kern="1200" dirty="0" smtClean="0">
                <a:solidFill>
                  <a:schemeClr val="tx1"/>
                </a:solidFill>
                <a:effectLst/>
                <a:latin typeface="+mn-lt"/>
                <a:ea typeface="+mn-ea"/>
                <a:cs typeface="+mn-cs"/>
              </a:rPr>
              <a:t>The second chart revealed that 41% </a:t>
            </a:r>
            <a:r>
              <a:rPr lang="en-US" altLang="zh-CN" sz="1200" b="1" i="0" u="sng" kern="1200" dirty="0" smtClean="0">
                <a:solidFill>
                  <a:schemeClr val="tx1"/>
                </a:solidFill>
                <a:effectLst/>
                <a:latin typeface="+mn-lt"/>
                <a:ea typeface="+mn-ea"/>
                <a:cs typeface="+mn-cs"/>
              </a:rPr>
              <a:t>do not know </a:t>
            </a:r>
            <a:r>
              <a:rPr lang="en-US" altLang="zh-CN" sz="1200" b="0" i="0" kern="1200" dirty="0" smtClean="0">
                <a:solidFill>
                  <a:schemeClr val="tx1"/>
                </a:solidFill>
                <a:effectLst/>
                <a:latin typeface="+mn-lt"/>
                <a:ea typeface="+mn-ea"/>
                <a:cs typeface="+mn-cs"/>
              </a:rPr>
              <a:t>if they would trust the medical diagnosis given by AI and a further 26% </a:t>
            </a:r>
            <a:r>
              <a:rPr lang="en-US" altLang="zh-CN" sz="1200" b="1" i="0" u="none" kern="1200" dirty="0" smtClean="0">
                <a:solidFill>
                  <a:schemeClr val="tx1"/>
                </a:solidFill>
                <a:effectLst/>
                <a:latin typeface="+mn-lt"/>
                <a:ea typeface="+mn-ea"/>
                <a:cs typeface="+mn-cs"/>
              </a:rPr>
              <a:t>confirmed</a:t>
            </a:r>
            <a:r>
              <a:rPr lang="en-US" altLang="zh-CN" sz="1200" b="0" i="0" kern="1200" dirty="0" smtClean="0">
                <a:solidFill>
                  <a:schemeClr val="tx1"/>
                </a:solidFill>
                <a:effectLst/>
                <a:latin typeface="+mn-lt"/>
                <a:ea typeface="+mn-ea"/>
                <a:cs typeface="+mn-cs"/>
              </a:rPr>
              <a:t> that they did </a:t>
            </a:r>
            <a:r>
              <a:rPr lang="en-US" altLang="zh-CN" sz="1200" b="1" i="1" u="sng" kern="1200" dirty="0" smtClean="0">
                <a:solidFill>
                  <a:schemeClr val="tx1"/>
                </a:solidFill>
                <a:effectLst/>
                <a:latin typeface="+mn-lt"/>
                <a:ea typeface="+mn-ea"/>
                <a:cs typeface="+mn-cs"/>
              </a:rPr>
              <a:t>not</a:t>
            </a:r>
            <a:r>
              <a:rPr lang="en-US" altLang="zh-CN" sz="1200" b="0" i="0" u="none" kern="1200" dirty="0" smtClean="0">
                <a:solidFill>
                  <a:schemeClr val="tx1"/>
                </a:solidFill>
                <a:effectLst/>
                <a:latin typeface="+mn-lt"/>
                <a:ea typeface="+mn-ea"/>
                <a:cs typeface="+mn-cs"/>
              </a:rPr>
              <a:t> trust </a:t>
            </a:r>
            <a:r>
              <a:rPr lang="en-US" altLang="zh-CN" sz="1200" b="0" i="0" kern="1200" dirty="0" smtClean="0">
                <a:solidFill>
                  <a:schemeClr val="tx1"/>
                </a:solidFill>
                <a:effectLst/>
                <a:latin typeface="+mn-lt"/>
                <a:ea typeface="+mn-ea"/>
                <a:cs typeface="+mn-cs"/>
              </a:rPr>
              <a:t>the technology. </a:t>
            </a:r>
            <a:r>
              <a:rPr lang="en-US" altLang="zh-CN" sz="1200" b="1" i="0" u="sng" kern="1200" dirty="0" smtClean="0">
                <a:solidFill>
                  <a:schemeClr val="tx1"/>
                </a:solidFill>
                <a:effectLst/>
                <a:latin typeface="+mn-lt"/>
                <a:ea typeface="+mn-ea"/>
                <a:cs typeface="+mn-cs"/>
              </a:rPr>
              <a:t>Just 11% </a:t>
            </a:r>
            <a:r>
              <a:rPr lang="en-US" altLang="zh-CN" sz="1200" b="0" i="0" kern="1200" dirty="0" smtClean="0">
                <a:solidFill>
                  <a:schemeClr val="tx1"/>
                </a:solidFill>
                <a:effectLst/>
                <a:latin typeface="+mn-lt"/>
                <a:ea typeface="+mn-ea"/>
                <a:cs typeface="+mn-cs"/>
              </a:rPr>
              <a:t>said they would trust the diagnosis of AI </a:t>
            </a:r>
          </a:p>
          <a:p>
            <a:r>
              <a:rPr lang="en-US" altLang="zh-CN" sz="1200" b="0" i="0" kern="1200" dirty="0" smtClean="0">
                <a:solidFill>
                  <a:schemeClr val="tx1"/>
                </a:solidFill>
                <a:effectLst/>
                <a:latin typeface="+mn-lt"/>
                <a:ea typeface="+mn-ea"/>
                <a:cs typeface="+mn-cs"/>
              </a:rPr>
              <a:t>However, as for the major</a:t>
            </a:r>
            <a:r>
              <a:rPr lang="en-US" altLang="zh-CN" sz="1200" b="1" i="0" u="sng" kern="1200" dirty="0" smtClean="0">
                <a:solidFill>
                  <a:schemeClr val="tx1"/>
                </a:solidFill>
                <a:effectLst/>
                <a:latin typeface="+mn-lt"/>
                <a:ea typeface="+mn-ea"/>
                <a:cs typeface="+mn-cs"/>
              </a:rPr>
              <a:t> benefits </a:t>
            </a:r>
            <a:r>
              <a:rPr lang="en-US" altLang="zh-CN" sz="1200" b="0" i="0" kern="1200" dirty="0" smtClean="0">
                <a:solidFill>
                  <a:schemeClr val="tx1"/>
                </a:solidFill>
                <a:effectLst/>
                <a:latin typeface="+mn-lt"/>
                <a:ea typeface="+mn-ea"/>
                <a:cs typeface="+mn-cs"/>
              </a:rPr>
              <a:t>of AI</a:t>
            </a:r>
            <a:r>
              <a:rPr lang="en-US" altLang="zh-CN" sz="1200" b="0" i="0" kern="1200" baseline="0" dirty="0" smtClean="0">
                <a:solidFill>
                  <a:schemeClr val="tx1"/>
                </a:solidFill>
                <a:effectLst/>
                <a:latin typeface="+mn-lt"/>
                <a:ea typeface="+mn-ea"/>
                <a:cs typeface="+mn-cs"/>
              </a:rPr>
              <a:t> technology</a:t>
            </a:r>
            <a:r>
              <a:rPr lang="en-US" altLang="zh-CN" sz="1200" b="0" i="0" kern="1200" dirty="0" smtClean="0">
                <a:solidFill>
                  <a:schemeClr val="tx1"/>
                </a:solidFill>
                <a:effectLst/>
                <a:latin typeface="+mn-lt"/>
                <a:ea typeface="+mn-ea"/>
                <a:cs typeface="+mn-cs"/>
              </a:rPr>
              <a:t>– 21% believe it can offer a quick diagnosis and the same proportion (21%) would </a:t>
            </a:r>
            <a:r>
              <a:rPr lang="en-US" altLang="zh-CN" sz="1200" b="1" i="0" u="sng" kern="1200" dirty="0" smtClean="0">
                <a:solidFill>
                  <a:schemeClr val="tx1"/>
                </a:solidFill>
                <a:effectLst/>
                <a:latin typeface="+mn-lt"/>
                <a:ea typeface="+mn-ea"/>
                <a:cs typeface="+mn-cs"/>
              </a:rPr>
              <a:t>appreciate</a:t>
            </a:r>
            <a:r>
              <a:rPr lang="en-US" altLang="zh-CN" sz="1200" b="0" i="0" kern="1200" dirty="0" smtClean="0">
                <a:solidFill>
                  <a:schemeClr val="tx1"/>
                </a:solidFill>
                <a:effectLst/>
                <a:latin typeface="+mn-lt"/>
                <a:ea typeface="+mn-ea"/>
                <a:cs typeface="+mn-cs"/>
              </a:rPr>
              <a:t> not having to take time off work to visit a doctor</a:t>
            </a:r>
          </a:p>
          <a:p>
            <a:r>
              <a:rPr lang="en-US" altLang="zh-CN" sz="1200" b="0" i="0" kern="1200" dirty="0" smtClean="0">
                <a:solidFill>
                  <a:schemeClr val="tx1"/>
                </a:solidFill>
                <a:effectLst/>
                <a:latin typeface="+mn-lt"/>
                <a:ea typeface="+mn-ea"/>
                <a:cs typeface="+mn-cs"/>
              </a:rPr>
              <a:t>So we can see many people </a:t>
            </a:r>
            <a:r>
              <a:rPr lang="en-US" altLang="zh-CN" sz="1200" b="1" i="0" kern="1200" dirty="0" smtClean="0">
                <a:solidFill>
                  <a:schemeClr val="tx1"/>
                </a:solidFill>
                <a:effectLst/>
                <a:latin typeface="+mn-lt"/>
                <a:ea typeface="+mn-ea"/>
                <a:cs typeface="+mn-cs"/>
              </a:rPr>
              <a:t>worry</a:t>
            </a:r>
            <a:r>
              <a:rPr lang="en-US" altLang="zh-CN" sz="1200" b="1" i="0" kern="1200" baseline="0" dirty="0" smtClean="0">
                <a:solidFill>
                  <a:schemeClr val="tx1"/>
                </a:solidFill>
                <a:effectLst/>
                <a:latin typeface="+mn-lt"/>
                <a:ea typeface="+mn-ea"/>
                <a:cs typeface="+mn-cs"/>
              </a:rPr>
              <a:t> about </a:t>
            </a:r>
            <a:r>
              <a:rPr lang="en-US" altLang="zh-CN" sz="1200" b="0" i="0" kern="1200" baseline="0" dirty="0" smtClean="0">
                <a:solidFill>
                  <a:schemeClr val="tx1"/>
                </a:solidFill>
                <a:effectLst/>
                <a:latin typeface="+mn-lt"/>
                <a:ea typeface="+mn-ea"/>
                <a:cs typeface="+mn-cs"/>
              </a:rPr>
              <a:t>the </a:t>
            </a:r>
            <a:r>
              <a:rPr lang="en-US" altLang="zh-CN" sz="1200" b="1" i="0" kern="1200" baseline="0" dirty="0" smtClean="0">
                <a:solidFill>
                  <a:schemeClr val="tx1"/>
                </a:solidFill>
                <a:effectLst/>
                <a:latin typeface="+mn-lt"/>
                <a:ea typeface="+mn-ea"/>
                <a:cs typeface="+mn-cs"/>
              </a:rPr>
              <a:t>accuracy </a:t>
            </a:r>
            <a:r>
              <a:rPr lang="en-US" altLang="zh-CN" sz="1200" b="0" i="0" kern="1200" baseline="0" dirty="0" smtClean="0">
                <a:solidFill>
                  <a:schemeClr val="tx1"/>
                </a:solidFill>
                <a:effectLst/>
                <a:latin typeface="+mn-lt"/>
                <a:ea typeface="+mn-ea"/>
                <a:cs typeface="+mn-cs"/>
              </a:rPr>
              <a:t>problem but </a:t>
            </a:r>
            <a:r>
              <a:rPr lang="en-US" altLang="zh-CN" sz="1200" b="0" i="0" u="sng" kern="1200" baseline="0" dirty="0" smtClean="0">
                <a:solidFill>
                  <a:schemeClr val="tx1"/>
                </a:solidFill>
                <a:effectLst/>
                <a:latin typeface="+mn-lt"/>
                <a:ea typeface="+mn-ea"/>
                <a:cs typeface="+mn-cs"/>
              </a:rPr>
              <a:t>still wish to use </a:t>
            </a:r>
            <a:r>
              <a:rPr lang="en-US" altLang="zh-CN" sz="1200" b="0" i="0" kern="1200" baseline="0" dirty="0" smtClean="0">
                <a:solidFill>
                  <a:schemeClr val="tx1"/>
                </a:solidFill>
                <a:effectLst/>
                <a:latin typeface="+mn-lt"/>
                <a:ea typeface="+mn-ea"/>
                <a:cs typeface="+mn-cs"/>
              </a:rPr>
              <a:t>the technology if it gets more accurate</a:t>
            </a:r>
          </a:p>
          <a:p>
            <a:endParaRPr lang="en-US" altLang="zh-CN" sz="1200" b="0" i="0" kern="1200" baseline="0" dirty="0" smtClean="0">
              <a:solidFill>
                <a:schemeClr val="tx1"/>
              </a:solidFill>
              <a:effectLst/>
              <a:latin typeface="+mn-lt"/>
              <a:ea typeface="+mn-ea"/>
              <a:cs typeface="+mn-cs"/>
            </a:endParaRPr>
          </a:p>
          <a:p>
            <a:r>
              <a:rPr lang="en-US" altLang="zh-CN" sz="1200" b="0" i="0" kern="1200" baseline="0" dirty="0" smtClean="0">
                <a:solidFill>
                  <a:schemeClr val="tx1"/>
                </a:solidFill>
                <a:effectLst/>
                <a:latin typeface="+mn-lt"/>
                <a:ea typeface="+mn-ea"/>
                <a:cs typeface="+mn-cs"/>
              </a:rPr>
              <a:t>~1min 50s</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C8AC45C-D5E7-42A3-BCC7-FA8D49A6B9C6}" type="slidenum">
              <a:rPr lang="zh-CN" altLang="en-US" smtClean="0"/>
              <a:t>3</a:t>
            </a:fld>
            <a:endParaRPr lang="zh-CN" altLang="en-US"/>
          </a:p>
        </p:txBody>
      </p:sp>
    </p:spTree>
    <p:extLst>
      <p:ext uri="{BB962C8B-B14F-4D97-AF65-F5344CB8AC3E}">
        <p14:creationId xmlns:p14="http://schemas.microsoft.com/office/powerpoint/2010/main" val="623750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 the accuracy is</a:t>
            </a:r>
            <a:r>
              <a:rPr lang="en-US" altLang="zh-CN" baseline="0" dirty="0" smtClean="0"/>
              <a:t> really a barrier at present</a:t>
            </a:r>
          </a:p>
          <a:p>
            <a:r>
              <a:rPr lang="en-US" altLang="zh-CN" dirty="0" smtClean="0"/>
              <a:t>Accuracy</a:t>
            </a:r>
          </a:p>
          <a:p>
            <a:r>
              <a:rPr lang="en-US" altLang="zh-CN" dirty="0" smtClean="0"/>
              <a:t>	current</a:t>
            </a:r>
            <a:r>
              <a:rPr lang="en-US" altLang="zh-CN" baseline="0" dirty="0" smtClean="0"/>
              <a:t> situation may look like this: You see the players pass from one to another… it just looks like patients referring to many doctors and try different advice but probably 	there will not be a good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a:t>
            </a:r>
            <a:r>
              <a:rPr lang="en-US" altLang="zh-CN" dirty="0" smtClean="0"/>
              <a:t>(I</a:t>
            </a:r>
            <a:r>
              <a:rPr lang="en-US" altLang="zh-CN" baseline="0" dirty="0" smtClean="0"/>
              <a:t> know exactly the kind of AI treatment that most people want</a:t>
            </a:r>
            <a:r>
              <a:rPr lang="en-US" altLang="zh-CN" dirty="0" smtClean="0"/>
              <a:t>) It looks</a:t>
            </a:r>
            <a:r>
              <a:rPr lang="en-US" altLang="zh-CN" baseline="0" dirty="0" smtClean="0"/>
              <a:t> like this</a:t>
            </a:r>
            <a:endParaRPr lang="en-US" altLang="zh-CN" dirty="0" smtClean="0"/>
          </a:p>
          <a:p>
            <a:r>
              <a:rPr lang="en-US" altLang="zh-CN" baseline="0" dirty="0" smtClean="0"/>
              <a:t>	precision medicine: it just looks like Maguire's perfect head goal right into the corner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We need our machine to be this smart and give us the very prescription that will solve our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p:txBody>
      </p:sp>
      <p:sp>
        <p:nvSpPr>
          <p:cNvPr id="4" name="灯片编号占位符 3"/>
          <p:cNvSpPr>
            <a:spLocks noGrp="1"/>
          </p:cNvSpPr>
          <p:nvPr>
            <p:ph type="sldNum" sz="quarter" idx="10"/>
          </p:nvPr>
        </p:nvSpPr>
        <p:spPr/>
        <p:txBody>
          <a:bodyPr/>
          <a:lstStyle/>
          <a:p>
            <a:fld id="{3C8AC45C-D5E7-42A3-BCC7-FA8D49A6B9C6}" type="slidenum">
              <a:rPr lang="zh-CN" altLang="en-US" smtClean="0"/>
              <a:t>4</a:t>
            </a:fld>
            <a:endParaRPr lang="zh-CN" altLang="en-US"/>
          </a:p>
        </p:txBody>
      </p:sp>
    </p:spTree>
    <p:extLst>
      <p:ext uri="{BB962C8B-B14F-4D97-AF65-F5344CB8AC3E}">
        <p14:creationId xmlns:p14="http://schemas.microsoft.com/office/powerpoint/2010/main" val="483829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But HOW can we improve the accuracy? As we all know, what we reckon a good doctor may either have a considerable amount of knowledge or have much richer experience than others. So is our medical system. If we want our machine to be smarter, we need to train it from knowledge and experience.</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We</a:t>
            </a:r>
            <a:r>
              <a:rPr lang="en-US" altLang="zh-CN" baseline="0" dirty="0" smtClean="0"/>
              <a:t> all know there is so much knowledge that we need to memorize in the learning process. For doctors, they need to memorize the physiology, pathology, Pharmacology, Genetics, Statistics… so many things and so difficult. But the machine does better in this, yep, memorizing, by feeding </a:t>
            </a:r>
            <a:r>
              <a:rPr lang="en-US" altLang="zh-CN" b="1" baseline="0" dirty="0" smtClean="0"/>
              <a:t>more</a:t>
            </a:r>
            <a:r>
              <a:rPr lang="en-US" altLang="zh-CN" baseline="0" dirty="0" smtClean="0"/>
              <a:t> knowledge and guidelines to the machine and changing the words that we know into the code that the machine knows, it can </a:t>
            </a:r>
            <a:r>
              <a:rPr lang="en-US" altLang="zh-CN" baseline="0" dirty="0" smtClean="0"/>
              <a:t>reach the same level like our professional doctors easily</a:t>
            </a:r>
          </a:p>
        </p:txBody>
      </p:sp>
      <p:sp>
        <p:nvSpPr>
          <p:cNvPr id="4" name="灯片编号占位符 3"/>
          <p:cNvSpPr>
            <a:spLocks noGrp="1"/>
          </p:cNvSpPr>
          <p:nvPr>
            <p:ph type="sldNum" sz="quarter" idx="10"/>
          </p:nvPr>
        </p:nvSpPr>
        <p:spPr/>
        <p:txBody>
          <a:bodyPr/>
          <a:lstStyle/>
          <a:p>
            <a:fld id="{3C8AC45C-D5E7-42A3-BCC7-FA8D49A6B9C6}" type="slidenum">
              <a:rPr lang="zh-CN" altLang="en-US" smtClean="0"/>
              <a:t>5</a:t>
            </a:fld>
            <a:endParaRPr lang="zh-CN" altLang="en-US"/>
          </a:p>
        </p:txBody>
      </p:sp>
    </p:spTree>
    <p:extLst>
      <p:ext uri="{BB962C8B-B14F-4D97-AF65-F5344CB8AC3E}">
        <p14:creationId xmlns:p14="http://schemas.microsoft.com/office/powerpoint/2010/main" val="3933069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 other is experience.</a:t>
            </a:r>
            <a:r>
              <a:rPr lang="en-US" altLang="zh-CN" baseline="0" dirty="0" smtClean="0"/>
              <a:t> </a:t>
            </a:r>
            <a:r>
              <a:rPr lang="en-US" altLang="zh-CN" dirty="0" smtClean="0"/>
              <a:t>Several months ago, </a:t>
            </a:r>
            <a:r>
              <a:rPr lang="en-US" altLang="zh-CN" sz="1200" b="0" i="0" kern="1200" dirty="0" smtClean="0">
                <a:solidFill>
                  <a:schemeClr val="tx1"/>
                </a:solidFill>
                <a:effectLst/>
                <a:latin typeface="+mn-lt"/>
                <a:ea typeface="+mn-ea"/>
                <a:cs typeface="+mn-cs"/>
              </a:rPr>
              <a:t>Theresa May has challenged health charities, the NHS and the AI sector to </a:t>
            </a:r>
            <a:r>
              <a:rPr lang="en-US" altLang="zh-CN" sz="1200" b="1" i="0" u="sng" kern="1200" dirty="0" smtClean="0">
                <a:solidFill>
                  <a:schemeClr val="tx1"/>
                </a:solidFill>
                <a:effectLst/>
                <a:latin typeface="+mn-lt"/>
                <a:ea typeface="+mn-ea"/>
                <a:cs typeface="+mn-cs"/>
              </a:rPr>
              <a:t>pool</a:t>
            </a:r>
            <a:r>
              <a:rPr lang="en-US" altLang="zh-CN" sz="1200" b="0" i="0" kern="1200" dirty="0" smtClean="0">
                <a:solidFill>
                  <a:schemeClr val="tx1"/>
                </a:solidFill>
                <a:effectLst/>
                <a:latin typeface="+mn-lt"/>
                <a:ea typeface="+mn-ea"/>
                <a:cs typeface="+mn-cs"/>
              </a:rPr>
              <a:t> data in order to </a:t>
            </a:r>
            <a:r>
              <a:rPr lang="en-US" altLang="zh-CN" sz="1200" b="1" i="0" u="sng" kern="1200" dirty="0" smtClean="0">
                <a:solidFill>
                  <a:schemeClr val="tx1"/>
                </a:solidFill>
                <a:effectLst/>
                <a:latin typeface="+mn-lt"/>
                <a:ea typeface="+mn-ea"/>
                <a:cs typeface="+mn-cs"/>
              </a:rPr>
              <a:t>transform</a:t>
            </a:r>
            <a:r>
              <a:rPr lang="en-US" altLang="zh-CN" sz="1200" b="0" i="0" kern="1200" dirty="0" smtClean="0">
                <a:solidFill>
                  <a:schemeClr val="tx1"/>
                </a:solidFill>
                <a:effectLst/>
                <a:latin typeface="+mn-lt"/>
                <a:ea typeface="+mn-ea"/>
                <a:cs typeface="+mn-cs"/>
              </a:rPr>
              <a:t> the diagnosis of chronic diseases. </a:t>
            </a:r>
            <a:r>
              <a:rPr lang="en-US" altLang="zh-CN" sz="1200" b="1" i="0" u="sng" kern="1200" dirty="0" smtClean="0">
                <a:solidFill>
                  <a:schemeClr val="tx1"/>
                </a:solidFill>
                <a:effectLst/>
                <a:latin typeface="+mn-lt"/>
                <a:ea typeface="+mn-ea"/>
                <a:cs typeface="+mn-cs"/>
              </a:rPr>
              <a:t>Medical records, along with information about patients’ habits and genetics</a:t>
            </a:r>
            <a:r>
              <a:rPr lang="en-US" altLang="zh-CN" sz="1200" b="0" i="0" kern="1200" dirty="0" smtClean="0">
                <a:solidFill>
                  <a:schemeClr val="tx1"/>
                </a:solidFill>
                <a:effectLst/>
                <a:latin typeface="+mn-lt"/>
                <a:ea typeface="+mn-ea"/>
                <a:cs typeface="+mn-cs"/>
              </a:rPr>
              <a:t>, will be </a:t>
            </a:r>
            <a:r>
              <a:rPr lang="en-US" altLang="zh-CN" sz="1200" b="1" i="0" kern="1200" dirty="0" smtClean="0">
                <a:solidFill>
                  <a:schemeClr val="tx1"/>
                </a:solidFill>
                <a:effectLst/>
                <a:latin typeface="+mn-lt"/>
                <a:ea typeface="+mn-ea"/>
                <a:cs typeface="+mn-cs"/>
              </a:rPr>
              <a:t>cross-referenced</a:t>
            </a:r>
            <a:r>
              <a:rPr lang="en-US" altLang="zh-CN" sz="1200" b="0" i="0" kern="1200" dirty="0" smtClean="0">
                <a:solidFill>
                  <a:schemeClr val="tx1"/>
                </a:solidFill>
                <a:effectLst/>
                <a:latin typeface="+mn-lt"/>
                <a:ea typeface="+mn-ea"/>
                <a:cs typeface="+mn-cs"/>
              </a:rPr>
              <a:t> with national data to spot those at an early stage of cancer.</a:t>
            </a:r>
            <a:endParaRPr lang="zh-CN" altLang="en-US" dirty="0" smtClean="0"/>
          </a:p>
          <a:p>
            <a:r>
              <a:rPr lang="en-US" altLang="zh-CN" dirty="0" smtClean="0"/>
              <a:t>That’s good news. </a:t>
            </a:r>
          </a:p>
          <a:p>
            <a:r>
              <a:rPr lang="en-US" altLang="zh-CN" dirty="0" smtClean="0"/>
              <a:t>By transforming</a:t>
            </a:r>
            <a:r>
              <a:rPr lang="en-US" altLang="zh-CN" baseline="0" dirty="0" smtClean="0"/>
              <a:t> n</a:t>
            </a:r>
            <a:r>
              <a:rPr lang="en-US" altLang="zh-CN" dirty="0" smtClean="0"/>
              <a:t>on-structural data in the medical records like prescription into large structural</a:t>
            </a:r>
            <a:r>
              <a:rPr lang="en-US" altLang="zh-CN" baseline="0" dirty="0" smtClean="0"/>
              <a:t> dataset, the machine can extract useful information and get much richer experience. Next time we come to AI for help, the system can find you thousands of similar patients in your case, and will check the best outcome automatically and return the best approach for you within a minute.</a:t>
            </a:r>
          </a:p>
        </p:txBody>
      </p:sp>
      <p:sp>
        <p:nvSpPr>
          <p:cNvPr id="4" name="灯片编号占位符 3"/>
          <p:cNvSpPr>
            <a:spLocks noGrp="1"/>
          </p:cNvSpPr>
          <p:nvPr>
            <p:ph type="sldNum" sz="quarter" idx="10"/>
          </p:nvPr>
        </p:nvSpPr>
        <p:spPr/>
        <p:txBody>
          <a:bodyPr/>
          <a:lstStyle/>
          <a:p>
            <a:fld id="{3C8AC45C-D5E7-42A3-BCC7-FA8D49A6B9C6}" type="slidenum">
              <a:rPr lang="zh-CN" altLang="en-US" smtClean="0"/>
              <a:t>6</a:t>
            </a:fld>
            <a:endParaRPr lang="zh-CN" altLang="en-US"/>
          </a:p>
        </p:txBody>
      </p:sp>
    </p:spTree>
    <p:extLst>
      <p:ext uri="{BB962C8B-B14F-4D97-AF65-F5344CB8AC3E}">
        <p14:creationId xmlns:p14="http://schemas.microsoft.com/office/powerpoint/2010/main" val="3792830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But a more </a:t>
            </a:r>
            <a:r>
              <a:rPr lang="en-US" altLang="zh-CN" b="1" baseline="0" dirty="0" smtClean="0"/>
              <a:t>practical </a:t>
            </a:r>
            <a:r>
              <a:rPr lang="en-US" altLang="zh-CN" baseline="0" dirty="0" smtClean="0"/>
              <a:t>use may be this one. We know nowadays there are so </a:t>
            </a:r>
            <a:r>
              <a:rPr lang="en-US" altLang="zh-CN" dirty="0" smtClean="0"/>
              <a:t>many</a:t>
            </a:r>
            <a:r>
              <a:rPr lang="en-US" altLang="zh-CN" baseline="0" dirty="0" smtClean="0"/>
              <a:t> patients who have no clue how to treat their disease. </a:t>
            </a:r>
          </a:p>
          <a:p>
            <a:r>
              <a:rPr lang="en-US" altLang="zh-CN" baseline="0" dirty="0" smtClean="0"/>
              <a:t>One solution is that we can feed the common questions of patients to the machine and improve the knowledge graph in it</a:t>
            </a:r>
            <a:r>
              <a:rPr lang="en-US" altLang="zh-CN" b="1" u="sng" baseline="0" dirty="0" smtClean="0"/>
              <a:t>. In turn</a:t>
            </a:r>
            <a:r>
              <a:rPr lang="en-US" altLang="zh-CN" baseline="0" dirty="0" smtClean="0"/>
              <a:t>, the machine can enhance the patients’ idea about their disease, like answering the questions.</a:t>
            </a:r>
          </a:p>
          <a:p>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Although</a:t>
            </a:r>
            <a:r>
              <a:rPr lang="en-US" altLang="zh-CN" sz="1200" kern="1200" baseline="0" dirty="0" smtClean="0">
                <a:solidFill>
                  <a:schemeClr val="tx1"/>
                </a:solidFill>
                <a:effectLst/>
                <a:latin typeface="+mn-lt"/>
                <a:ea typeface="+mn-ea"/>
                <a:cs typeface="+mn-cs"/>
              </a:rPr>
              <a:t> AI has carried so much hope</a:t>
            </a:r>
            <a:r>
              <a:rPr lang="en-US" altLang="zh-CN" sz="1200" kern="1200" dirty="0" smtClean="0">
                <a:solidFill>
                  <a:schemeClr val="tx1"/>
                </a:solidFill>
                <a:effectLst/>
                <a:latin typeface="+mn-lt"/>
                <a:ea typeface="+mn-ea"/>
                <a:cs typeface="+mn-cs"/>
              </a:rPr>
              <a:t>, it cannot replace the human in the entire diagnostic process in</a:t>
            </a:r>
            <a:r>
              <a:rPr lang="en-US" altLang="zh-CN" sz="1200" kern="1200" baseline="0" dirty="0" smtClean="0">
                <a:solidFill>
                  <a:schemeClr val="tx1"/>
                </a:solidFill>
                <a:effectLst/>
                <a:latin typeface="+mn-lt"/>
                <a:ea typeface="+mn-ea"/>
                <a:cs typeface="+mn-cs"/>
              </a:rPr>
              <a:t> the short term.</a:t>
            </a:r>
            <a:r>
              <a:rPr lang="en-US" altLang="zh-CN" sz="1200" kern="1200" dirty="0" smtClean="0">
                <a:solidFill>
                  <a:schemeClr val="tx1"/>
                </a:solidFill>
                <a:effectLst/>
                <a:latin typeface="+mn-lt"/>
                <a:ea typeface="+mn-ea"/>
                <a:cs typeface="+mn-cs"/>
              </a:rPr>
              <a:t> but it can enable automation of </a:t>
            </a:r>
            <a:r>
              <a:rPr lang="en-US" altLang="zh-CN" sz="1200" b="1" u="sng" kern="1200" dirty="0" smtClean="0">
                <a:solidFill>
                  <a:schemeClr val="tx1"/>
                </a:solidFill>
                <a:effectLst/>
                <a:latin typeface="+mn-lt"/>
                <a:ea typeface="+mn-ea"/>
                <a:cs typeface="+mn-cs"/>
              </a:rPr>
              <a:t>mundane</a:t>
            </a:r>
            <a:r>
              <a:rPr lang="en-US" altLang="zh-CN" sz="1200" kern="1200" dirty="0" smtClean="0">
                <a:solidFill>
                  <a:schemeClr val="tx1"/>
                </a:solidFill>
                <a:effectLst/>
                <a:latin typeface="+mn-lt"/>
                <a:ea typeface="+mn-ea"/>
                <a:cs typeface="+mn-cs"/>
              </a:rPr>
              <a:t> tasks,</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allowing </a:t>
            </a:r>
            <a:r>
              <a:rPr lang="en-US" altLang="zh-CN" sz="1200" b="1" kern="1200" dirty="0" smtClean="0">
                <a:solidFill>
                  <a:schemeClr val="tx1"/>
                </a:solidFill>
                <a:effectLst/>
                <a:latin typeface="+mn-lt"/>
                <a:ea typeface="+mn-ea"/>
                <a:cs typeface="+mn-cs"/>
              </a:rPr>
              <a:t>specialist staff </a:t>
            </a:r>
            <a:r>
              <a:rPr lang="en-US" altLang="zh-CN" sz="1200" kern="1200" dirty="0" smtClean="0">
                <a:solidFill>
                  <a:schemeClr val="tx1"/>
                </a:solidFill>
                <a:effectLst/>
                <a:latin typeface="+mn-lt"/>
                <a:ea typeface="+mn-ea"/>
                <a:cs typeface="+mn-cs"/>
              </a:rPr>
              <a:t>to be alerted to the </a:t>
            </a:r>
            <a:r>
              <a:rPr lang="en-US" altLang="zh-CN" sz="1200" b="1" kern="1200" dirty="0" smtClean="0">
                <a:solidFill>
                  <a:schemeClr val="tx1"/>
                </a:solidFill>
                <a:effectLst/>
                <a:latin typeface="+mn-lt"/>
                <a:ea typeface="+mn-ea"/>
                <a:cs typeface="+mn-cs"/>
              </a:rPr>
              <a:t>more complex </a:t>
            </a:r>
            <a:r>
              <a:rPr lang="en-US" altLang="zh-CN" sz="1200" kern="1200" dirty="0" smtClean="0">
                <a:solidFill>
                  <a:schemeClr val="tx1"/>
                </a:solidFill>
                <a:effectLst/>
                <a:latin typeface="+mn-lt"/>
                <a:ea typeface="+mn-ea"/>
                <a:cs typeface="+mn-cs"/>
              </a:rPr>
              <a:t>cases that require their attention. It is </a:t>
            </a:r>
            <a:r>
              <a:rPr lang="en-US" altLang="zh-CN" sz="1200" b="1" kern="1200" dirty="0" smtClean="0">
                <a:solidFill>
                  <a:schemeClr val="tx1"/>
                </a:solidFill>
                <a:effectLst/>
                <a:latin typeface="+mn-lt"/>
                <a:ea typeface="+mn-ea"/>
                <a:cs typeface="+mn-cs"/>
              </a:rPr>
              <a:t>reassuring</a:t>
            </a:r>
            <a:r>
              <a:rPr lang="en-US" altLang="zh-CN" sz="1200" kern="1200" dirty="0" smtClean="0">
                <a:solidFill>
                  <a:schemeClr val="tx1"/>
                </a:solidFill>
                <a:effectLst/>
                <a:latin typeface="+mn-lt"/>
                <a:ea typeface="+mn-ea"/>
                <a:cs typeface="+mn-cs"/>
              </a:rPr>
              <a:t> to see the</a:t>
            </a:r>
            <a:r>
              <a:rPr lang="en-US" altLang="zh-CN" sz="1200" kern="1200" baseline="0" dirty="0" smtClean="0">
                <a:solidFill>
                  <a:schemeClr val="tx1"/>
                </a:solidFill>
                <a:effectLst/>
                <a:latin typeface="+mn-lt"/>
                <a:ea typeface="+mn-ea"/>
                <a:cs typeface="+mn-cs"/>
              </a:rPr>
              <a:t> government’s commitment </a:t>
            </a:r>
            <a:r>
              <a:rPr lang="en-US" altLang="zh-CN" sz="1200" kern="1200" dirty="0" smtClean="0">
                <a:solidFill>
                  <a:schemeClr val="tx1"/>
                </a:solidFill>
                <a:effectLst/>
                <a:latin typeface="+mn-lt"/>
                <a:ea typeface="+mn-ea"/>
                <a:cs typeface="+mn-cs"/>
              </a:rPr>
              <a:t>to this </a:t>
            </a:r>
            <a:r>
              <a:rPr lang="en-US" altLang="zh-CN" sz="1200" b="1" kern="1200" dirty="0" smtClean="0">
                <a:solidFill>
                  <a:schemeClr val="tx1"/>
                </a:solidFill>
                <a:effectLst/>
                <a:latin typeface="+mn-lt"/>
                <a:ea typeface="+mn-ea"/>
                <a:cs typeface="+mn-cs"/>
              </a:rPr>
              <a:t>crucial area</a:t>
            </a:r>
            <a:r>
              <a:rPr lang="en-US" altLang="zh-CN" sz="1200" kern="1200" dirty="0" smtClean="0">
                <a:solidFill>
                  <a:schemeClr val="tx1"/>
                </a:solidFill>
                <a:effectLst/>
                <a:latin typeface="+mn-lt"/>
                <a:ea typeface="+mn-ea"/>
                <a:cs typeface="+mn-cs"/>
              </a:rPr>
              <a:t>, that could do so much to reduce the ever growing pressure on NHS diagnostic departments.</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C8AC45C-D5E7-42A3-BCC7-FA8D49A6B9C6}" type="slidenum">
              <a:rPr lang="zh-CN" altLang="en-US" smtClean="0"/>
              <a:t>7</a:t>
            </a:fld>
            <a:endParaRPr lang="zh-CN" altLang="en-US"/>
          </a:p>
        </p:txBody>
      </p:sp>
    </p:spTree>
    <p:extLst>
      <p:ext uri="{BB962C8B-B14F-4D97-AF65-F5344CB8AC3E}">
        <p14:creationId xmlns:p14="http://schemas.microsoft.com/office/powerpoint/2010/main" val="103031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75B9E8B2-286E-4AAE-856B-537B69234FF5}" type="datetimeFigureOut">
              <a:rPr lang="zh-CN" altLang="en-US" smtClean="0"/>
              <a:t>2018/8/8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9270AA-6C98-4CAC-9367-163B458CA2C1}" type="slidenum">
              <a:rPr lang="zh-CN" altLang="en-US" smtClean="0"/>
              <a:t>‹#›</a:t>
            </a:fld>
            <a:endParaRPr lang="zh-CN" altLang="en-US"/>
          </a:p>
        </p:txBody>
      </p:sp>
    </p:spTree>
    <p:extLst>
      <p:ext uri="{BB962C8B-B14F-4D97-AF65-F5344CB8AC3E}">
        <p14:creationId xmlns:p14="http://schemas.microsoft.com/office/powerpoint/2010/main" val="2151792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5B9E8B2-286E-4AAE-856B-537B69234FF5}" type="datetimeFigureOut">
              <a:rPr lang="zh-CN" altLang="en-US" smtClean="0"/>
              <a:t>2018/8/8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9270AA-6C98-4CAC-9367-163B458CA2C1}" type="slidenum">
              <a:rPr lang="zh-CN" altLang="en-US" smtClean="0"/>
              <a:t>‹#›</a:t>
            </a:fld>
            <a:endParaRPr lang="zh-CN" altLang="en-US"/>
          </a:p>
        </p:txBody>
      </p:sp>
    </p:spTree>
    <p:extLst>
      <p:ext uri="{BB962C8B-B14F-4D97-AF65-F5344CB8AC3E}">
        <p14:creationId xmlns:p14="http://schemas.microsoft.com/office/powerpoint/2010/main" val="208258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5B9E8B2-286E-4AAE-856B-537B69234FF5}" type="datetimeFigureOut">
              <a:rPr lang="zh-CN" altLang="en-US" smtClean="0"/>
              <a:t>2018/8/8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9270AA-6C98-4CAC-9367-163B458CA2C1}" type="slidenum">
              <a:rPr lang="zh-CN" altLang="en-US" smtClean="0"/>
              <a:t>‹#›</a:t>
            </a:fld>
            <a:endParaRPr lang="zh-CN" altLang="en-US"/>
          </a:p>
        </p:txBody>
      </p:sp>
    </p:spTree>
    <p:extLst>
      <p:ext uri="{BB962C8B-B14F-4D97-AF65-F5344CB8AC3E}">
        <p14:creationId xmlns:p14="http://schemas.microsoft.com/office/powerpoint/2010/main" val="3246221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5B9E8B2-286E-4AAE-856B-537B69234FF5}" type="datetimeFigureOut">
              <a:rPr lang="zh-CN" altLang="en-US" smtClean="0"/>
              <a:t>2018/8/8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9270AA-6C98-4CAC-9367-163B458CA2C1}" type="slidenum">
              <a:rPr lang="zh-CN" altLang="en-US" smtClean="0"/>
              <a:t>‹#›</a:t>
            </a:fld>
            <a:endParaRPr lang="zh-CN" altLang="en-US"/>
          </a:p>
        </p:txBody>
      </p:sp>
    </p:spTree>
    <p:extLst>
      <p:ext uri="{BB962C8B-B14F-4D97-AF65-F5344CB8AC3E}">
        <p14:creationId xmlns:p14="http://schemas.microsoft.com/office/powerpoint/2010/main" val="807885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75B9E8B2-286E-4AAE-856B-537B69234FF5}" type="datetimeFigureOut">
              <a:rPr lang="zh-CN" altLang="en-US" smtClean="0"/>
              <a:t>2018/8/8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9270AA-6C98-4CAC-9367-163B458CA2C1}" type="slidenum">
              <a:rPr lang="zh-CN" altLang="en-US" smtClean="0"/>
              <a:t>‹#›</a:t>
            </a:fld>
            <a:endParaRPr lang="zh-CN" altLang="en-US"/>
          </a:p>
        </p:txBody>
      </p:sp>
    </p:spTree>
    <p:extLst>
      <p:ext uri="{BB962C8B-B14F-4D97-AF65-F5344CB8AC3E}">
        <p14:creationId xmlns:p14="http://schemas.microsoft.com/office/powerpoint/2010/main" val="3793454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5B9E8B2-286E-4AAE-856B-537B69234FF5}" type="datetimeFigureOut">
              <a:rPr lang="zh-CN" altLang="en-US" smtClean="0"/>
              <a:t>2018/8/8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9270AA-6C98-4CAC-9367-163B458CA2C1}" type="slidenum">
              <a:rPr lang="zh-CN" altLang="en-US" smtClean="0"/>
              <a:t>‹#›</a:t>
            </a:fld>
            <a:endParaRPr lang="zh-CN" altLang="en-US"/>
          </a:p>
        </p:txBody>
      </p:sp>
    </p:spTree>
    <p:extLst>
      <p:ext uri="{BB962C8B-B14F-4D97-AF65-F5344CB8AC3E}">
        <p14:creationId xmlns:p14="http://schemas.microsoft.com/office/powerpoint/2010/main" val="2332272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5B9E8B2-286E-4AAE-856B-537B69234FF5}" type="datetimeFigureOut">
              <a:rPr lang="zh-CN" altLang="en-US" smtClean="0"/>
              <a:t>2018/8/8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E9270AA-6C98-4CAC-9367-163B458CA2C1}" type="slidenum">
              <a:rPr lang="zh-CN" altLang="en-US" smtClean="0"/>
              <a:t>‹#›</a:t>
            </a:fld>
            <a:endParaRPr lang="zh-CN" altLang="en-US"/>
          </a:p>
        </p:txBody>
      </p:sp>
    </p:spTree>
    <p:extLst>
      <p:ext uri="{BB962C8B-B14F-4D97-AF65-F5344CB8AC3E}">
        <p14:creationId xmlns:p14="http://schemas.microsoft.com/office/powerpoint/2010/main" val="3076565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5B9E8B2-286E-4AAE-856B-537B69234FF5}" type="datetimeFigureOut">
              <a:rPr lang="zh-CN" altLang="en-US" smtClean="0"/>
              <a:t>2018/8/8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E9270AA-6C98-4CAC-9367-163B458CA2C1}" type="slidenum">
              <a:rPr lang="zh-CN" altLang="en-US" smtClean="0"/>
              <a:t>‹#›</a:t>
            </a:fld>
            <a:endParaRPr lang="zh-CN" altLang="en-US"/>
          </a:p>
        </p:txBody>
      </p:sp>
    </p:spTree>
    <p:extLst>
      <p:ext uri="{BB962C8B-B14F-4D97-AF65-F5344CB8AC3E}">
        <p14:creationId xmlns:p14="http://schemas.microsoft.com/office/powerpoint/2010/main" val="138630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5B9E8B2-286E-4AAE-856B-537B69234FF5}" type="datetimeFigureOut">
              <a:rPr lang="zh-CN" altLang="en-US" smtClean="0"/>
              <a:t>2018/8/8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E9270AA-6C98-4CAC-9367-163B458CA2C1}" type="slidenum">
              <a:rPr lang="zh-CN" altLang="en-US" smtClean="0"/>
              <a:t>‹#›</a:t>
            </a:fld>
            <a:endParaRPr lang="zh-CN" altLang="en-US"/>
          </a:p>
        </p:txBody>
      </p:sp>
    </p:spTree>
    <p:extLst>
      <p:ext uri="{BB962C8B-B14F-4D97-AF65-F5344CB8AC3E}">
        <p14:creationId xmlns:p14="http://schemas.microsoft.com/office/powerpoint/2010/main" val="961234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75B9E8B2-286E-4AAE-856B-537B69234FF5}" type="datetimeFigureOut">
              <a:rPr lang="zh-CN" altLang="en-US" smtClean="0"/>
              <a:t>2018/8/8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9270AA-6C98-4CAC-9367-163B458CA2C1}" type="slidenum">
              <a:rPr lang="zh-CN" altLang="en-US" smtClean="0"/>
              <a:t>‹#›</a:t>
            </a:fld>
            <a:endParaRPr lang="zh-CN" altLang="en-US"/>
          </a:p>
        </p:txBody>
      </p:sp>
    </p:spTree>
    <p:extLst>
      <p:ext uri="{BB962C8B-B14F-4D97-AF65-F5344CB8AC3E}">
        <p14:creationId xmlns:p14="http://schemas.microsoft.com/office/powerpoint/2010/main" val="3783428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75B9E8B2-286E-4AAE-856B-537B69234FF5}" type="datetimeFigureOut">
              <a:rPr lang="zh-CN" altLang="en-US" smtClean="0"/>
              <a:t>2018/8/8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9270AA-6C98-4CAC-9367-163B458CA2C1}" type="slidenum">
              <a:rPr lang="zh-CN" altLang="en-US" smtClean="0"/>
              <a:t>‹#›</a:t>
            </a:fld>
            <a:endParaRPr lang="zh-CN" altLang="en-US"/>
          </a:p>
        </p:txBody>
      </p:sp>
    </p:spTree>
    <p:extLst>
      <p:ext uri="{BB962C8B-B14F-4D97-AF65-F5344CB8AC3E}">
        <p14:creationId xmlns:p14="http://schemas.microsoft.com/office/powerpoint/2010/main" val="3475960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B9E8B2-286E-4AAE-856B-537B69234FF5}" type="datetimeFigureOut">
              <a:rPr lang="zh-CN" altLang="en-US" smtClean="0"/>
              <a:t>2018/8/8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9270AA-6C98-4CAC-9367-163B458CA2C1}" type="slidenum">
              <a:rPr lang="zh-CN" altLang="en-US" smtClean="0"/>
              <a:t>‹#›</a:t>
            </a:fld>
            <a:endParaRPr lang="zh-CN" altLang="en-US"/>
          </a:p>
        </p:txBody>
      </p:sp>
    </p:spTree>
    <p:extLst>
      <p:ext uri="{BB962C8B-B14F-4D97-AF65-F5344CB8AC3E}">
        <p14:creationId xmlns:p14="http://schemas.microsoft.com/office/powerpoint/2010/main" val="3386119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UK government icon”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1326222" y="2290880"/>
            <a:ext cx="1524554" cy="1440376"/>
          </a:xfrm>
          <a:prstGeom prst="rect">
            <a:avLst/>
          </a:prstGeom>
        </p:spPr>
      </p:pic>
      <p:pic>
        <p:nvPicPr>
          <p:cNvPr id="7" name="图片 6"/>
          <p:cNvPicPr>
            <a:picLocks noChangeAspect="1"/>
          </p:cNvPicPr>
          <p:nvPr/>
        </p:nvPicPr>
        <p:blipFill>
          <a:blip r:embed="rId4"/>
          <a:stretch>
            <a:fillRect/>
          </a:stretch>
        </p:blipFill>
        <p:spPr>
          <a:xfrm>
            <a:off x="3279658" y="2293379"/>
            <a:ext cx="1668681" cy="1437309"/>
          </a:xfrm>
          <a:prstGeom prst="rect">
            <a:avLst/>
          </a:prstGeom>
        </p:spPr>
      </p:pic>
      <p:pic>
        <p:nvPicPr>
          <p:cNvPr id="8" name="图片 7"/>
          <p:cNvPicPr>
            <a:picLocks noChangeAspect="1"/>
          </p:cNvPicPr>
          <p:nvPr/>
        </p:nvPicPr>
        <p:blipFill>
          <a:blip r:embed="rId5"/>
          <a:stretch>
            <a:fillRect/>
          </a:stretch>
        </p:blipFill>
        <p:spPr>
          <a:xfrm>
            <a:off x="5377221" y="2290880"/>
            <a:ext cx="1553102" cy="1440376"/>
          </a:xfrm>
          <a:prstGeom prst="rect">
            <a:avLst/>
          </a:prstGeom>
        </p:spPr>
      </p:pic>
      <p:pic>
        <p:nvPicPr>
          <p:cNvPr id="10" name="图片 9"/>
          <p:cNvPicPr>
            <a:picLocks noChangeAspect="1"/>
          </p:cNvPicPr>
          <p:nvPr/>
        </p:nvPicPr>
        <p:blipFill>
          <a:blip r:embed="rId6"/>
          <a:stretch>
            <a:fillRect/>
          </a:stretch>
        </p:blipFill>
        <p:spPr>
          <a:xfrm>
            <a:off x="1659630" y="2232641"/>
            <a:ext cx="4494142" cy="1498047"/>
          </a:xfrm>
          <a:prstGeom prst="rect">
            <a:avLst/>
          </a:prstGeom>
        </p:spPr>
      </p:pic>
    </p:spTree>
    <p:extLst>
      <p:ext uri="{BB962C8B-B14F-4D97-AF65-F5344CB8AC3E}">
        <p14:creationId xmlns:p14="http://schemas.microsoft.com/office/powerpoint/2010/main" val="78589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500"/>
                            </p:stCondLst>
                            <p:childTnLst>
                              <p:par>
                                <p:cTn id="21" presetID="22" presetClass="exit" presetSubtype="4" fill="hold" nodeType="afterEffect">
                                  <p:stCondLst>
                                    <p:cond delay="0"/>
                                  </p:stCondLst>
                                  <p:childTnLst>
                                    <p:animEffect transition="out" filter="wipe(down)">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childTnLst>
                          </p:cTn>
                        </p:par>
                        <p:par>
                          <p:cTn id="24" fill="hold">
                            <p:stCondLst>
                              <p:cond delay="1000"/>
                            </p:stCondLst>
                            <p:childTnLst>
                              <p:par>
                                <p:cTn id="25" presetID="22" presetClass="exit" presetSubtype="4" fill="hold" nodeType="afterEffect">
                                  <p:stCondLst>
                                    <p:cond delay="0"/>
                                  </p:stCondLst>
                                  <p:childTnLst>
                                    <p:animEffect transition="out" filter="wipe(down)">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nodeType="clickEffect">
                                  <p:stCondLst>
                                    <p:cond delay="0"/>
                                  </p:stCondLst>
                                  <p:childTnLst>
                                    <p:animMotion origin="layout" path="M 1.875E-6 -4.44444E-6 L -0.19831 0.0044 " pathEditMode="relative" rAng="0" ptsTypes="AA">
                                      <p:cBhvr>
                                        <p:cTn id="31" dur="2000" fill="hold"/>
                                        <p:tgtEl>
                                          <p:spTgt spid="8"/>
                                        </p:tgtEl>
                                        <p:attrNameLst>
                                          <p:attrName>ppt_x</p:attrName>
                                          <p:attrName>ppt_y</p:attrName>
                                        </p:attrNameLst>
                                      </p:cBhvr>
                                      <p:rCtr x="-9922" y="208"/>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42" presetClass="path" presetSubtype="0" accel="50000" decel="50000" fill="hold" nodeType="withEffect">
                                  <p:stCondLst>
                                    <p:cond delay="0"/>
                                  </p:stCondLst>
                                  <p:childTnLst>
                                    <p:animMotion origin="layout" path="M -2.5E-6 -2.22222E-6 L 0.32474 -0.00278 " pathEditMode="relative" rAng="0" ptsTypes="AA">
                                      <p:cBhvr>
                                        <p:cTn id="36" dur="2000" fill="hold"/>
                                        <p:tgtEl>
                                          <p:spTgt spid="10"/>
                                        </p:tgtEl>
                                        <p:attrNameLst>
                                          <p:attrName>ppt_x</p:attrName>
                                          <p:attrName>ppt_y</p:attrName>
                                        </p:attrNameLst>
                                      </p:cBhvr>
                                      <p:rCtr x="16237"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E95C9"/>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319695" y="715060"/>
            <a:ext cx="2507197" cy="5372566"/>
          </a:xfrm>
          <a:prstGeom prst="rect">
            <a:avLst/>
          </a:prstGeom>
        </p:spPr>
      </p:pic>
      <p:pic>
        <p:nvPicPr>
          <p:cNvPr id="5" name="图片 4" descr="“ai health care chatbot”的图片搜索结果"/>
          <p:cNvPicPr/>
          <p:nvPr/>
        </p:nvPicPr>
        <p:blipFill>
          <a:blip r:embed="rId4">
            <a:extLst>
              <a:ext uri="{28A0092B-C50C-407E-A947-70E740481C1C}">
                <a14:useLocalDpi xmlns:a14="http://schemas.microsoft.com/office/drawing/2010/main" val="0"/>
              </a:ext>
            </a:extLst>
          </a:blip>
          <a:srcRect/>
          <a:stretch>
            <a:fillRect/>
          </a:stretch>
        </p:blipFill>
        <p:spPr bwMode="auto">
          <a:xfrm>
            <a:off x="6903023" y="611975"/>
            <a:ext cx="3067827" cy="5578735"/>
          </a:xfrm>
          <a:prstGeom prst="rect">
            <a:avLst/>
          </a:prstGeom>
          <a:noFill/>
          <a:ln>
            <a:noFill/>
          </a:ln>
        </p:spPr>
      </p:pic>
    </p:spTree>
    <p:extLst>
      <p:ext uri="{BB962C8B-B14F-4D97-AF65-F5344CB8AC3E}">
        <p14:creationId xmlns:p14="http://schemas.microsoft.com/office/powerpoint/2010/main" val="35113824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People’s opinion</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1062888127"/>
              </p:ext>
            </p:extLst>
          </p:nvPr>
        </p:nvGraphicFramePr>
        <p:xfrm>
          <a:off x="722796" y="1690687"/>
          <a:ext cx="3425134" cy="45537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p:cNvGraphicFramePr/>
          <p:nvPr>
            <p:extLst>
              <p:ext uri="{D42A27DB-BD31-4B8C-83A1-F6EECF244321}">
                <p14:modId xmlns:p14="http://schemas.microsoft.com/office/powerpoint/2010/main" val="1485175356"/>
              </p:ext>
            </p:extLst>
          </p:nvPr>
        </p:nvGraphicFramePr>
        <p:xfrm>
          <a:off x="4147930" y="1690688"/>
          <a:ext cx="3776869" cy="431270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图表 11"/>
          <p:cNvGraphicFramePr/>
          <p:nvPr>
            <p:extLst>
              <p:ext uri="{D42A27DB-BD31-4B8C-83A1-F6EECF244321}">
                <p14:modId xmlns:p14="http://schemas.microsoft.com/office/powerpoint/2010/main" val="3561813021"/>
              </p:ext>
            </p:extLst>
          </p:nvPr>
        </p:nvGraphicFramePr>
        <p:xfrm>
          <a:off x="7226852" y="1690687"/>
          <a:ext cx="5450057" cy="4959495"/>
        </p:xfrm>
        <a:graphic>
          <a:graphicData uri="http://schemas.openxmlformats.org/drawingml/2006/chart">
            <c:chart xmlns:c="http://schemas.openxmlformats.org/drawingml/2006/chart" xmlns:r="http://schemas.openxmlformats.org/officeDocument/2006/relationships" r:id="rId5"/>
          </a:graphicData>
        </a:graphic>
      </p:graphicFrame>
      <p:sp>
        <p:nvSpPr>
          <p:cNvPr id="13" name="文本框 12"/>
          <p:cNvSpPr txBox="1"/>
          <p:nvPr/>
        </p:nvSpPr>
        <p:spPr>
          <a:xfrm>
            <a:off x="9951880" y="6511683"/>
            <a:ext cx="2263761" cy="276999"/>
          </a:xfrm>
          <a:prstGeom prst="rect">
            <a:avLst/>
          </a:prstGeom>
          <a:noFill/>
        </p:spPr>
        <p:txBody>
          <a:bodyPr wrap="none" rtlCol="0">
            <a:spAutoFit/>
          </a:bodyPr>
          <a:lstStyle/>
          <a:p>
            <a:r>
              <a:rPr lang="en-US" altLang="zh-CN" sz="1200" dirty="0" smtClean="0"/>
              <a:t>--Figures come from OpenText</a:t>
            </a:r>
            <a:endParaRPr lang="zh-CN" altLang="en-US" sz="1200" dirty="0"/>
          </a:p>
        </p:txBody>
      </p:sp>
    </p:spTree>
    <p:extLst>
      <p:ext uri="{BB962C8B-B14F-4D97-AF65-F5344CB8AC3E}">
        <p14:creationId xmlns:p14="http://schemas.microsoft.com/office/powerpoint/2010/main" val="13335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9" grpId="0">
        <p:bldAsOne/>
      </p:bldGraphic>
      <p:bldGraphic spid="12"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Accuracy</a:t>
            </a:r>
            <a:endParaRPr lang="zh-CN" altLang="en-US" dirty="0"/>
          </a:p>
        </p:txBody>
      </p:sp>
      <p:pic>
        <p:nvPicPr>
          <p:cNvPr id="4098" name="Picture 2" descr="“england vs sweden maguire”的图片搜索结果"/>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29988" y="2408996"/>
            <a:ext cx="5494581" cy="32035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ccer pass”的图片搜索结果"/>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8839" y="2408996"/>
            <a:ext cx="5698602" cy="320546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740235" y="5789824"/>
            <a:ext cx="3057247" cy="461665"/>
          </a:xfrm>
          <a:prstGeom prst="rect">
            <a:avLst/>
          </a:prstGeom>
        </p:spPr>
        <p:txBody>
          <a:bodyPr wrap="none">
            <a:spAutoFit/>
          </a:bodyPr>
          <a:lstStyle/>
          <a:p>
            <a:r>
              <a:rPr lang="en-US" altLang="zh-CN" sz="2400" b="0" i="0" dirty="0" smtClean="0">
                <a:solidFill>
                  <a:srgbClr val="333333"/>
                </a:solidFill>
                <a:effectLst/>
                <a:latin typeface="Verdana" panose="020B0604030504040204" pitchFamily="34" charset="0"/>
              </a:rPr>
              <a:t>precision medicine</a:t>
            </a:r>
            <a:endParaRPr lang="zh-CN" altLang="en-US" sz="2400" dirty="0"/>
          </a:p>
        </p:txBody>
      </p:sp>
      <p:sp>
        <p:nvSpPr>
          <p:cNvPr id="5" name="文本框 4"/>
          <p:cNvSpPr txBox="1"/>
          <p:nvPr/>
        </p:nvSpPr>
        <p:spPr>
          <a:xfrm>
            <a:off x="1803195" y="5789825"/>
            <a:ext cx="3009157" cy="461665"/>
          </a:xfrm>
          <a:prstGeom prst="rect">
            <a:avLst/>
          </a:prstGeom>
          <a:noFill/>
        </p:spPr>
        <p:txBody>
          <a:bodyPr wrap="none" rtlCol="0">
            <a:spAutoFit/>
          </a:bodyPr>
          <a:lstStyle/>
          <a:p>
            <a:r>
              <a:rPr lang="en-US" altLang="zh-CN" sz="2400" dirty="0">
                <a:solidFill>
                  <a:srgbClr val="333333"/>
                </a:solidFill>
                <a:latin typeface="Verdana" panose="020B0604030504040204" pitchFamily="34" charset="0"/>
              </a:rPr>
              <a:t>Current treatment</a:t>
            </a:r>
            <a:endParaRPr lang="zh-CN" altLang="en-US" sz="2400" dirty="0">
              <a:solidFill>
                <a:srgbClr val="333333"/>
              </a:solidFill>
              <a:latin typeface="Verdana" panose="020B0604030504040204" pitchFamily="34" charset="0"/>
            </a:endParaRPr>
          </a:p>
        </p:txBody>
      </p:sp>
    </p:spTree>
    <p:extLst>
      <p:ext uri="{BB962C8B-B14F-4D97-AF65-F5344CB8AC3E}">
        <p14:creationId xmlns:p14="http://schemas.microsoft.com/office/powerpoint/2010/main" val="59240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fade">
                                      <p:cBhvr>
                                        <p:cTn id="15" dur="500"/>
                                        <p:tgtEl>
                                          <p:spTgt spid="409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6909"/>
            <a:ext cx="10515600" cy="1325563"/>
          </a:xfrm>
        </p:spPr>
        <p:txBody>
          <a:bodyPr/>
          <a:lstStyle/>
          <a:p>
            <a:r>
              <a:rPr lang="en-US" altLang="zh-CN" dirty="0" smtClean="0"/>
              <a:t>Knowledge</a:t>
            </a:r>
            <a:endParaRPr lang="zh-CN" altLang="en-US" dirty="0"/>
          </a:p>
        </p:txBody>
      </p:sp>
      <p:pic>
        <p:nvPicPr>
          <p:cNvPr id="4" name="图片 3"/>
          <p:cNvPicPr>
            <a:picLocks noChangeAspect="1"/>
          </p:cNvPicPr>
          <p:nvPr/>
        </p:nvPicPr>
        <p:blipFill>
          <a:blip r:embed="rId3"/>
          <a:stretch>
            <a:fillRect/>
          </a:stretch>
        </p:blipFill>
        <p:spPr>
          <a:xfrm>
            <a:off x="9135073" y="2976546"/>
            <a:ext cx="1489679" cy="2198560"/>
          </a:xfrm>
          <a:prstGeom prst="rect">
            <a:avLst/>
          </a:prstGeom>
        </p:spPr>
      </p:pic>
      <p:pic>
        <p:nvPicPr>
          <p:cNvPr id="1026" name="Picture 2" descr="“high blood pressure guideline”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3011312"/>
            <a:ext cx="2379912" cy="317321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5"/>
          <a:stretch>
            <a:fillRect/>
          </a:stretch>
        </p:blipFill>
        <p:spPr>
          <a:xfrm>
            <a:off x="4480200" y="3041936"/>
            <a:ext cx="3509702" cy="3173215"/>
          </a:xfrm>
          <a:prstGeom prst="rect">
            <a:avLst/>
          </a:prstGeom>
        </p:spPr>
      </p:pic>
      <p:pic>
        <p:nvPicPr>
          <p:cNvPr id="1028" name="Picture 4" descr="“hospital information system”的图片搜索结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8156" y="5213381"/>
            <a:ext cx="1754877" cy="971145"/>
          </a:xfrm>
          <a:prstGeom prst="rect">
            <a:avLst/>
          </a:prstGeom>
          <a:noFill/>
          <a:extLst>
            <a:ext uri="{909E8E84-426E-40DD-AFC4-6F175D3DCCD1}">
              <a14:hiddenFill xmlns:a14="http://schemas.microsoft.com/office/drawing/2010/main">
                <a:solidFill>
                  <a:srgbClr val="FFFFFF"/>
                </a:solidFill>
              </a14:hiddenFill>
            </a:ext>
          </a:extLst>
        </p:spPr>
      </p:pic>
      <p:sp>
        <p:nvSpPr>
          <p:cNvPr id="7" name="右弧形箭头 6"/>
          <p:cNvSpPr/>
          <p:nvPr/>
        </p:nvSpPr>
        <p:spPr>
          <a:xfrm>
            <a:off x="10773033" y="4525061"/>
            <a:ext cx="372762" cy="117389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左弧形箭头 8"/>
          <p:cNvSpPr/>
          <p:nvPr/>
        </p:nvSpPr>
        <p:spPr>
          <a:xfrm rot="10054355">
            <a:off x="10809587" y="4432939"/>
            <a:ext cx="330029" cy="112688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右箭头 9"/>
          <p:cNvSpPr/>
          <p:nvPr/>
        </p:nvSpPr>
        <p:spPr>
          <a:xfrm>
            <a:off x="3352800" y="4410629"/>
            <a:ext cx="1010483" cy="30480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右箭头 13"/>
          <p:cNvSpPr/>
          <p:nvPr/>
        </p:nvSpPr>
        <p:spPr>
          <a:xfrm>
            <a:off x="8036412" y="4410629"/>
            <a:ext cx="1010483" cy="30480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矩形 11"/>
          <p:cNvSpPr/>
          <p:nvPr/>
        </p:nvSpPr>
        <p:spPr>
          <a:xfrm>
            <a:off x="1205655" y="6184526"/>
            <a:ext cx="1645002" cy="461665"/>
          </a:xfrm>
          <a:prstGeom prst="rect">
            <a:avLst/>
          </a:prstGeom>
        </p:spPr>
        <p:txBody>
          <a:bodyPr wrap="none">
            <a:spAutoFit/>
          </a:bodyPr>
          <a:lstStyle/>
          <a:p>
            <a:r>
              <a:rPr lang="en-US" altLang="zh-CN" sz="2400" b="1" dirty="0"/>
              <a:t>Guidelines</a:t>
            </a:r>
            <a:endParaRPr lang="zh-CN" altLang="en-US" sz="2400" b="1" dirty="0"/>
          </a:p>
        </p:txBody>
      </p:sp>
      <p:sp>
        <p:nvSpPr>
          <p:cNvPr id="13" name="矩形 12"/>
          <p:cNvSpPr/>
          <p:nvPr/>
        </p:nvSpPr>
        <p:spPr>
          <a:xfrm>
            <a:off x="4882985" y="6166870"/>
            <a:ext cx="3153427" cy="461665"/>
          </a:xfrm>
          <a:prstGeom prst="rect">
            <a:avLst/>
          </a:prstGeom>
        </p:spPr>
        <p:txBody>
          <a:bodyPr wrap="none">
            <a:spAutoFit/>
          </a:bodyPr>
          <a:lstStyle/>
          <a:p>
            <a:r>
              <a:rPr lang="en-US" altLang="zh-CN" sz="2400" b="1" dirty="0"/>
              <a:t>Clinical m</a:t>
            </a:r>
            <a:r>
              <a:rPr lang="zh-CN" altLang="en-US" sz="2400" b="1" dirty="0"/>
              <a:t>ethodology</a:t>
            </a:r>
          </a:p>
        </p:txBody>
      </p:sp>
      <p:sp>
        <p:nvSpPr>
          <p:cNvPr id="17" name="矩形 16"/>
          <p:cNvSpPr/>
          <p:nvPr/>
        </p:nvSpPr>
        <p:spPr>
          <a:xfrm>
            <a:off x="8919506" y="6170935"/>
            <a:ext cx="2337499" cy="461665"/>
          </a:xfrm>
          <a:prstGeom prst="rect">
            <a:avLst/>
          </a:prstGeom>
        </p:spPr>
        <p:txBody>
          <a:bodyPr wrap="none">
            <a:spAutoFit/>
          </a:bodyPr>
          <a:lstStyle/>
          <a:p>
            <a:r>
              <a:rPr lang="en-US" altLang="zh-CN" sz="2400" b="1" dirty="0" smtClean="0"/>
              <a:t>Medical system</a:t>
            </a:r>
            <a:endParaRPr lang="zh-CN" altLang="en-US" sz="2400" b="1" dirty="0"/>
          </a:p>
        </p:txBody>
      </p:sp>
    </p:spTree>
    <p:extLst>
      <p:ext uri="{BB962C8B-B14F-4D97-AF65-F5344CB8AC3E}">
        <p14:creationId xmlns:p14="http://schemas.microsoft.com/office/powerpoint/2010/main" val="38174301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Experience</a:t>
            </a:r>
            <a:endParaRPr lang="zh-CN" altLang="en-US" dirty="0"/>
          </a:p>
        </p:txBody>
      </p:sp>
      <p:pic>
        <p:nvPicPr>
          <p:cNvPr id="2050" name="Picture 2" descr="“doctor prescription”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1" y="2353201"/>
            <a:ext cx="2642492" cy="337339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stretch>
            <a:fillRect/>
          </a:stretch>
        </p:blipFill>
        <p:spPr>
          <a:xfrm>
            <a:off x="2843577" y="2353201"/>
            <a:ext cx="3361037" cy="3373394"/>
          </a:xfrm>
          <a:prstGeom prst="rect">
            <a:avLst/>
          </a:prstGeom>
        </p:spPr>
      </p:pic>
      <p:pic>
        <p:nvPicPr>
          <p:cNvPr id="5" name="图片 4"/>
          <p:cNvPicPr>
            <a:picLocks noChangeAspect="1"/>
          </p:cNvPicPr>
          <p:nvPr/>
        </p:nvPicPr>
        <p:blipFill>
          <a:blip r:embed="rId5"/>
          <a:stretch>
            <a:fillRect/>
          </a:stretch>
        </p:blipFill>
        <p:spPr>
          <a:xfrm>
            <a:off x="6428890" y="2335021"/>
            <a:ext cx="3124405" cy="3391574"/>
          </a:xfrm>
          <a:prstGeom prst="rect">
            <a:avLst/>
          </a:prstGeom>
        </p:spPr>
      </p:pic>
      <p:pic>
        <p:nvPicPr>
          <p:cNvPr id="7" name="图片 6"/>
          <p:cNvPicPr>
            <a:picLocks noChangeAspect="1"/>
          </p:cNvPicPr>
          <p:nvPr/>
        </p:nvPicPr>
        <p:blipFill>
          <a:blip r:embed="rId6"/>
          <a:stretch>
            <a:fillRect/>
          </a:stretch>
        </p:blipFill>
        <p:spPr>
          <a:xfrm>
            <a:off x="9777571" y="2353201"/>
            <a:ext cx="2414429" cy="3373394"/>
          </a:xfrm>
          <a:prstGeom prst="rect">
            <a:avLst/>
          </a:prstGeom>
        </p:spPr>
      </p:pic>
      <p:sp>
        <p:nvSpPr>
          <p:cNvPr id="9" name="右箭头 8"/>
          <p:cNvSpPr/>
          <p:nvPr/>
        </p:nvSpPr>
        <p:spPr>
          <a:xfrm>
            <a:off x="2610495" y="3887495"/>
            <a:ext cx="233082" cy="30480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右箭头 10"/>
          <p:cNvSpPr/>
          <p:nvPr/>
        </p:nvSpPr>
        <p:spPr>
          <a:xfrm>
            <a:off x="6193870" y="3878405"/>
            <a:ext cx="233082" cy="30480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文本框 7"/>
          <p:cNvSpPr txBox="1"/>
          <p:nvPr/>
        </p:nvSpPr>
        <p:spPr>
          <a:xfrm>
            <a:off x="71147" y="5691898"/>
            <a:ext cx="2406428" cy="461665"/>
          </a:xfrm>
          <a:prstGeom prst="rect">
            <a:avLst/>
          </a:prstGeom>
          <a:noFill/>
        </p:spPr>
        <p:txBody>
          <a:bodyPr wrap="none" rtlCol="0">
            <a:spAutoFit/>
          </a:bodyPr>
          <a:lstStyle/>
          <a:p>
            <a:r>
              <a:rPr lang="en-US" altLang="zh-CN" sz="2400" b="1" dirty="0"/>
              <a:t>Medical records</a:t>
            </a:r>
            <a:endParaRPr lang="zh-CN" altLang="en-US" sz="2400" b="1" dirty="0"/>
          </a:p>
        </p:txBody>
      </p:sp>
      <p:sp>
        <p:nvSpPr>
          <p:cNvPr id="12" name="文本框 11"/>
          <p:cNvSpPr txBox="1"/>
          <p:nvPr/>
        </p:nvSpPr>
        <p:spPr>
          <a:xfrm>
            <a:off x="3831633" y="5738065"/>
            <a:ext cx="1208985" cy="461665"/>
          </a:xfrm>
          <a:prstGeom prst="rect">
            <a:avLst/>
          </a:prstGeom>
          <a:noFill/>
        </p:spPr>
        <p:txBody>
          <a:bodyPr wrap="none" rtlCol="0">
            <a:spAutoFit/>
          </a:bodyPr>
          <a:lstStyle/>
          <a:p>
            <a:r>
              <a:rPr lang="en-US" altLang="zh-CN" sz="2400" b="1" dirty="0"/>
              <a:t>dataset</a:t>
            </a:r>
            <a:endParaRPr lang="zh-CN" altLang="en-US" sz="2400" b="1" dirty="0"/>
          </a:p>
        </p:txBody>
      </p:sp>
      <p:sp>
        <p:nvSpPr>
          <p:cNvPr id="13" name="文本框 12"/>
          <p:cNvSpPr txBox="1"/>
          <p:nvPr/>
        </p:nvSpPr>
        <p:spPr>
          <a:xfrm>
            <a:off x="6899119" y="5738065"/>
            <a:ext cx="2326278" cy="461665"/>
          </a:xfrm>
          <a:prstGeom prst="rect">
            <a:avLst/>
          </a:prstGeom>
          <a:noFill/>
        </p:spPr>
        <p:txBody>
          <a:bodyPr wrap="none" rtlCol="0">
            <a:spAutoFit/>
          </a:bodyPr>
          <a:lstStyle/>
          <a:p>
            <a:r>
              <a:rPr lang="en-US" altLang="zh-CN" sz="2400" b="1" dirty="0"/>
              <a:t>Similar</a:t>
            </a:r>
            <a:r>
              <a:rPr lang="en-US" altLang="zh-CN" dirty="0" smtClean="0"/>
              <a:t> </a:t>
            </a:r>
            <a:r>
              <a:rPr lang="en-US" altLang="zh-CN" sz="2400" b="1" dirty="0"/>
              <a:t>patients</a:t>
            </a:r>
            <a:endParaRPr lang="zh-CN" altLang="en-US" sz="2400" b="1" dirty="0"/>
          </a:p>
        </p:txBody>
      </p:sp>
      <p:sp>
        <p:nvSpPr>
          <p:cNvPr id="15" name="文本框 14"/>
          <p:cNvSpPr txBox="1"/>
          <p:nvPr/>
        </p:nvSpPr>
        <p:spPr>
          <a:xfrm>
            <a:off x="10014203" y="5724885"/>
            <a:ext cx="2154757" cy="461665"/>
          </a:xfrm>
          <a:prstGeom prst="rect">
            <a:avLst/>
          </a:prstGeom>
          <a:noFill/>
        </p:spPr>
        <p:txBody>
          <a:bodyPr wrap="none" rtlCol="0">
            <a:spAutoFit/>
          </a:bodyPr>
          <a:lstStyle/>
          <a:p>
            <a:r>
              <a:rPr lang="en-US" altLang="zh-CN" sz="2400" b="1" dirty="0"/>
              <a:t>Best</a:t>
            </a:r>
            <a:r>
              <a:rPr lang="en-US" altLang="zh-CN" dirty="0" smtClean="0"/>
              <a:t> </a:t>
            </a:r>
            <a:r>
              <a:rPr lang="en-US" altLang="zh-CN" sz="2400" b="1" dirty="0"/>
              <a:t>approach</a:t>
            </a:r>
            <a:endParaRPr lang="zh-CN" altLang="en-US" sz="2400" b="1" dirty="0"/>
          </a:p>
        </p:txBody>
      </p:sp>
      <p:sp>
        <p:nvSpPr>
          <p:cNvPr id="16" name="右箭头 15"/>
          <p:cNvSpPr/>
          <p:nvPr/>
        </p:nvSpPr>
        <p:spPr>
          <a:xfrm>
            <a:off x="9505824" y="3878405"/>
            <a:ext cx="233082" cy="30480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7190860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76" y="1908140"/>
            <a:ext cx="4163711" cy="383092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320" y="1908139"/>
            <a:ext cx="5795374" cy="3830923"/>
          </a:xfrm>
          <a:prstGeom prst="rect">
            <a:avLst/>
          </a:prstGeom>
        </p:spPr>
      </p:pic>
      <p:sp>
        <p:nvSpPr>
          <p:cNvPr id="6" name="文本框 5"/>
          <p:cNvSpPr txBox="1"/>
          <p:nvPr/>
        </p:nvSpPr>
        <p:spPr>
          <a:xfrm>
            <a:off x="7873766" y="5889251"/>
            <a:ext cx="2648482" cy="523220"/>
          </a:xfrm>
          <a:prstGeom prst="rect">
            <a:avLst/>
          </a:prstGeom>
          <a:noFill/>
        </p:spPr>
        <p:txBody>
          <a:bodyPr wrap="none" rtlCol="0">
            <a:spAutoFit/>
          </a:bodyPr>
          <a:lstStyle/>
          <a:p>
            <a:r>
              <a:rPr lang="en-US" altLang="zh-CN" sz="2800" b="1" dirty="0"/>
              <a:t>User’s</a:t>
            </a:r>
            <a:r>
              <a:rPr lang="en-US" altLang="zh-CN" dirty="0" smtClean="0"/>
              <a:t> </a:t>
            </a:r>
            <a:r>
              <a:rPr lang="en-US" altLang="zh-CN" sz="2800" b="1" dirty="0"/>
              <a:t>question</a:t>
            </a:r>
            <a:endParaRPr lang="zh-CN" altLang="en-US" sz="2800" b="1" dirty="0"/>
          </a:p>
        </p:txBody>
      </p:sp>
      <p:sp>
        <p:nvSpPr>
          <p:cNvPr id="7" name="标题 1"/>
          <p:cNvSpPr>
            <a:spLocks noGrp="1"/>
          </p:cNvSpPr>
          <p:nvPr>
            <p:ph type="title"/>
          </p:nvPr>
        </p:nvSpPr>
        <p:spPr>
          <a:xfrm>
            <a:off x="838200" y="426909"/>
            <a:ext cx="10515600" cy="1325563"/>
          </a:xfrm>
        </p:spPr>
        <p:txBody>
          <a:bodyPr/>
          <a:lstStyle/>
          <a:p>
            <a:r>
              <a:rPr lang="en-US" altLang="zh-CN" dirty="0" smtClean="0"/>
              <a:t>Education</a:t>
            </a:r>
            <a:endParaRPr lang="zh-CN" altLang="en-US" dirty="0"/>
          </a:p>
        </p:txBody>
      </p:sp>
      <p:sp>
        <p:nvSpPr>
          <p:cNvPr id="8" name="矩形 7"/>
          <p:cNvSpPr/>
          <p:nvPr/>
        </p:nvSpPr>
        <p:spPr>
          <a:xfrm>
            <a:off x="850266" y="5889251"/>
            <a:ext cx="3068469" cy="523220"/>
          </a:xfrm>
          <a:prstGeom prst="rect">
            <a:avLst/>
          </a:prstGeom>
        </p:spPr>
        <p:txBody>
          <a:bodyPr wrap="none">
            <a:spAutoFit/>
          </a:bodyPr>
          <a:lstStyle/>
          <a:p>
            <a:r>
              <a:rPr lang="en-US" altLang="zh-CN" sz="2800" b="1" dirty="0" smtClean="0"/>
              <a:t>Knowledge</a:t>
            </a:r>
            <a:r>
              <a:rPr lang="en-US" altLang="zh-CN" b="1" dirty="0" smtClean="0"/>
              <a:t> </a:t>
            </a:r>
            <a:r>
              <a:rPr lang="en-US" altLang="zh-CN" sz="2800" b="1" dirty="0" smtClean="0"/>
              <a:t>Graph</a:t>
            </a:r>
            <a:endParaRPr lang="zh-CN" altLang="en-US" b="1" dirty="0"/>
          </a:p>
        </p:txBody>
      </p:sp>
      <p:sp>
        <p:nvSpPr>
          <p:cNvPr id="10" name="下弧形箭头 9"/>
          <p:cNvSpPr/>
          <p:nvPr/>
        </p:nvSpPr>
        <p:spPr>
          <a:xfrm>
            <a:off x="4694343" y="4639769"/>
            <a:ext cx="1505216" cy="441952"/>
          </a:xfrm>
          <a:prstGeom prst="curved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tx1"/>
              </a:solidFill>
            </a:endParaRPr>
          </a:p>
        </p:txBody>
      </p:sp>
      <p:sp>
        <p:nvSpPr>
          <p:cNvPr id="12" name="下弧形箭头 11"/>
          <p:cNvSpPr/>
          <p:nvPr/>
        </p:nvSpPr>
        <p:spPr>
          <a:xfrm rot="10800000">
            <a:off x="4590747" y="2938422"/>
            <a:ext cx="1608812" cy="335532"/>
          </a:xfrm>
          <a:prstGeom prst="curved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tx1"/>
              </a:solidFill>
            </a:endParaRPr>
          </a:p>
        </p:txBody>
      </p:sp>
      <p:sp>
        <p:nvSpPr>
          <p:cNvPr id="13" name="矩形 12"/>
          <p:cNvSpPr/>
          <p:nvPr/>
        </p:nvSpPr>
        <p:spPr>
          <a:xfrm>
            <a:off x="121920" y="1908139"/>
            <a:ext cx="4368067" cy="391963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p:cNvSpPr/>
          <p:nvPr/>
        </p:nvSpPr>
        <p:spPr>
          <a:xfrm>
            <a:off x="6300320" y="1908138"/>
            <a:ext cx="5672224" cy="391963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文本框 14"/>
          <p:cNvSpPr txBox="1"/>
          <p:nvPr/>
        </p:nvSpPr>
        <p:spPr>
          <a:xfrm>
            <a:off x="5143321" y="2517732"/>
            <a:ext cx="768964" cy="369332"/>
          </a:xfrm>
          <a:prstGeom prst="rect">
            <a:avLst/>
          </a:prstGeom>
          <a:noFill/>
        </p:spPr>
        <p:txBody>
          <a:bodyPr wrap="square" rtlCol="0">
            <a:spAutoFit/>
          </a:bodyPr>
          <a:lstStyle/>
          <a:p>
            <a:r>
              <a:rPr lang="en-US" altLang="zh-CN" b="1" dirty="0" smtClean="0"/>
              <a:t>ask</a:t>
            </a:r>
            <a:endParaRPr lang="zh-CN" altLang="en-US" b="1" dirty="0"/>
          </a:p>
        </p:txBody>
      </p:sp>
      <p:sp>
        <p:nvSpPr>
          <p:cNvPr id="16" name="文本框 15"/>
          <p:cNvSpPr txBox="1"/>
          <p:nvPr/>
        </p:nvSpPr>
        <p:spPr>
          <a:xfrm>
            <a:off x="4987313" y="5081721"/>
            <a:ext cx="837290" cy="369332"/>
          </a:xfrm>
          <a:prstGeom prst="rect">
            <a:avLst/>
          </a:prstGeom>
          <a:noFill/>
        </p:spPr>
        <p:txBody>
          <a:bodyPr wrap="square" rtlCol="0">
            <a:spAutoFit/>
          </a:bodyPr>
          <a:lstStyle/>
          <a:p>
            <a:r>
              <a:rPr lang="en-US" altLang="zh-CN" b="1" dirty="0" smtClean="0"/>
              <a:t>teach</a:t>
            </a:r>
            <a:endParaRPr lang="zh-CN" altLang="en-US" b="1" dirty="0"/>
          </a:p>
        </p:txBody>
      </p:sp>
    </p:spTree>
    <p:extLst>
      <p:ext uri="{BB962C8B-B14F-4D97-AF65-F5344CB8AC3E}">
        <p14:creationId xmlns:p14="http://schemas.microsoft.com/office/powerpoint/2010/main" val="11114774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2534</TotalTime>
  <Words>625</Words>
  <Application>Microsoft Office PowerPoint</Application>
  <PresentationFormat>宽屏</PresentationFormat>
  <Paragraphs>67</Paragraphs>
  <Slides>7</Slides>
  <Notes>7</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7</vt:i4>
      </vt:variant>
    </vt:vector>
  </HeadingPairs>
  <TitlesOfParts>
    <vt:vector size="12" baseType="lpstr">
      <vt:lpstr>等线</vt:lpstr>
      <vt:lpstr>等线 Light</vt:lpstr>
      <vt:lpstr>Arial</vt:lpstr>
      <vt:lpstr>Verdana</vt:lpstr>
      <vt:lpstr>Office 主题​​</vt:lpstr>
      <vt:lpstr>PowerPoint 演示文稿</vt:lpstr>
      <vt:lpstr>PowerPoint 演示文稿</vt:lpstr>
      <vt:lpstr>People’s opinion</vt:lpstr>
      <vt:lpstr>Accuracy</vt:lpstr>
      <vt:lpstr>Knowledge</vt:lpstr>
      <vt:lpstr>Experience</vt:lpstr>
      <vt:lpstr>Education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MR</dc:creator>
  <cp:lastModifiedBy>Z MR</cp:lastModifiedBy>
  <cp:revision>61</cp:revision>
  <dcterms:created xsi:type="dcterms:W3CDTF">2018-08-08T20:45:32Z</dcterms:created>
  <dcterms:modified xsi:type="dcterms:W3CDTF">2018-08-10T15:00:06Z</dcterms:modified>
</cp:coreProperties>
</file>